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0" r:id="rId9"/>
    <p:sldId id="264" r:id="rId10"/>
    <p:sldId id="265" r:id="rId11"/>
    <p:sldId id="266" r:id="rId12"/>
    <p:sldId id="267" r:id="rId13"/>
    <p:sldId id="270"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3" r:id="rId34"/>
    <p:sldId id="289" r:id="rId35"/>
    <p:sldId id="290" r:id="rId36"/>
    <p:sldId id="291" r:id="rId37"/>
    <p:sldId id="292" r:id="rId38"/>
    <p:sldId id="293" r:id="rId39"/>
    <p:sldId id="294" r:id="rId40"/>
    <p:sldId id="295" r:id="rId41"/>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4" d="100"/>
          <a:sy n="134" d="100"/>
        </p:scale>
        <p:origin x="-95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BF617AB-C6E2-49C8-94BA-F308350F4587}" type="datetimeFigureOut">
              <a:rPr lang="en-AU" smtClean="0"/>
              <a:t>12/11/2014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103547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F617AB-C6E2-49C8-94BA-F308350F4587}" type="datetimeFigureOut">
              <a:rPr lang="en-AU" smtClean="0"/>
              <a:t>12/11/2014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391558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F617AB-C6E2-49C8-94BA-F308350F4587}" type="datetimeFigureOut">
              <a:rPr lang="en-AU" smtClean="0"/>
              <a:t>12/11/2014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172198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F617AB-C6E2-49C8-94BA-F308350F4587}" type="datetimeFigureOut">
              <a:rPr lang="en-AU" smtClean="0"/>
              <a:t>12/11/2014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218432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F617AB-C6E2-49C8-94BA-F308350F4587}" type="datetimeFigureOut">
              <a:rPr lang="en-AU" smtClean="0"/>
              <a:t>12/11/2014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312317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BF617AB-C6E2-49C8-94BA-F308350F4587}" type="datetimeFigureOut">
              <a:rPr lang="en-AU" smtClean="0"/>
              <a:t>12/11/2014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336866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BF617AB-C6E2-49C8-94BA-F308350F4587}" type="datetimeFigureOut">
              <a:rPr lang="en-AU" smtClean="0"/>
              <a:t>12/11/2014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60443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BF617AB-C6E2-49C8-94BA-F308350F4587}" type="datetimeFigureOut">
              <a:rPr lang="en-AU" smtClean="0"/>
              <a:t>12/11/2014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416317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617AB-C6E2-49C8-94BA-F308350F4587}" type="datetimeFigureOut">
              <a:rPr lang="en-AU" smtClean="0"/>
              <a:t>12/11/2014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217325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617AB-C6E2-49C8-94BA-F308350F4587}" type="datetimeFigureOut">
              <a:rPr lang="en-AU" smtClean="0"/>
              <a:t>12/11/2014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318298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F617AB-C6E2-49C8-94BA-F308350F4587}" type="datetimeFigureOut">
              <a:rPr lang="en-AU" smtClean="0"/>
              <a:t>12/11/2014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527ED3-4326-42CF-AFBD-75F03E885CCF}" type="slidenum">
              <a:rPr lang="en-AU" smtClean="0"/>
              <a:t>‹#›</a:t>
            </a:fld>
            <a:endParaRPr lang="en-AU"/>
          </a:p>
        </p:txBody>
      </p:sp>
    </p:spTree>
    <p:extLst>
      <p:ext uri="{BB962C8B-B14F-4D97-AF65-F5344CB8AC3E}">
        <p14:creationId xmlns:p14="http://schemas.microsoft.com/office/powerpoint/2010/main" val="72671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617AB-C6E2-49C8-94BA-F308350F4587}" type="datetimeFigureOut">
              <a:rPr lang="en-AU" smtClean="0"/>
              <a:t>12/11/2014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27ED3-4326-42CF-AFBD-75F03E885CCF}" type="slidenum">
              <a:rPr lang="en-AU" smtClean="0"/>
              <a:t>‹#›</a:t>
            </a:fld>
            <a:endParaRPr lang="en-AU"/>
          </a:p>
        </p:txBody>
      </p:sp>
    </p:spTree>
    <p:extLst>
      <p:ext uri="{BB962C8B-B14F-4D97-AF65-F5344CB8AC3E}">
        <p14:creationId xmlns:p14="http://schemas.microsoft.com/office/powerpoint/2010/main" val="5664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novaemployment.com.a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pc.gov.au/projects/inquiry/disability-support/repor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abc.net.au/4corners/special_eds/20100215/disabili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sbs.com.au/insight/episode/overview/495/Breaking-P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t>Depth Study 2: Equality and Difference</a:t>
            </a:r>
            <a:endParaRPr lang="en-AU" b="1" dirty="0"/>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174705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marL="0" indent="0"/>
            <a:r>
              <a:rPr lang="en-US" sz="3600" b="1" dirty="0"/>
              <a:t>S: the meaning of equality</a:t>
            </a:r>
            <a:r>
              <a:rPr lang="en-AU" sz="3600" b="1" dirty="0"/>
              <a:t/>
            </a:r>
            <a:br>
              <a:rPr lang="en-AU" sz="3600" b="1" dirty="0"/>
            </a:br>
            <a:r>
              <a:rPr lang="en-AU" dirty="0"/>
              <a:t/>
            </a:r>
            <a:br>
              <a:rPr lang="en-AU" dirty="0"/>
            </a:br>
            <a:endParaRPr lang="en-AU" dirty="0"/>
          </a:p>
        </p:txBody>
      </p:sp>
      <p:sp>
        <p:nvSpPr>
          <p:cNvPr id="3" name="Content Placeholder 2"/>
          <p:cNvSpPr>
            <a:spLocks noGrp="1"/>
          </p:cNvSpPr>
          <p:nvPr>
            <p:ph idx="1"/>
          </p:nvPr>
        </p:nvSpPr>
        <p:spPr/>
        <p:txBody>
          <a:bodyPr>
            <a:normAutofit lnSpcReduction="10000"/>
          </a:bodyPr>
          <a:lstStyle/>
          <a:p>
            <a:r>
              <a:rPr lang="en-AU" dirty="0" smtClean="0"/>
              <a:t>In order to understand the concept of equality, we need to distinguish between equal access to socially valued resources and the outcomes of such access. </a:t>
            </a:r>
          </a:p>
          <a:p>
            <a:r>
              <a:rPr lang="en-AU" b="1" dirty="0" smtClean="0"/>
              <a:t>Equality:</a:t>
            </a:r>
            <a:r>
              <a:rPr lang="en-AU" dirty="0" smtClean="0"/>
              <a:t> equal access to socially valued resources such as education, housing, health, employment and the justice system.</a:t>
            </a:r>
          </a:p>
          <a:p>
            <a:r>
              <a:rPr lang="en-AU" b="1" dirty="0" smtClean="0"/>
              <a:t>Equity:</a:t>
            </a:r>
            <a:r>
              <a:rPr lang="en-AU" dirty="0" smtClean="0"/>
              <a:t> everyone gets the same amount, fairness.</a:t>
            </a:r>
            <a:endParaRPr lang="en-AU" b="1" dirty="0"/>
          </a:p>
        </p:txBody>
      </p:sp>
    </p:spTree>
    <p:extLst>
      <p:ext uri="{BB962C8B-B14F-4D97-AF65-F5344CB8AC3E}">
        <p14:creationId xmlns:p14="http://schemas.microsoft.com/office/powerpoint/2010/main" val="6855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S: </a:t>
            </a:r>
            <a:r>
              <a:rPr lang="en-US" b="1" dirty="0"/>
              <a:t>the extent to which the ideal of equality is shared by all Australians</a:t>
            </a:r>
            <a:endParaRPr lang="en-AU" dirty="0"/>
          </a:p>
        </p:txBody>
      </p:sp>
      <p:sp>
        <p:nvSpPr>
          <p:cNvPr id="3" name="Content Placeholder 2"/>
          <p:cNvSpPr>
            <a:spLocks noGrp="1"/>
          </p:cNvSpPr>
          <p:nvPr>
            <p:ph idx="1"/>
          </p:nvPr>
        </p:nvSpPr>
        <p:spPr/>
        <p:txBody>
          <a:bodyPr/>
          <a:lstStyle/>
          <a:p>
            <a:r>
              <a:rPr lang="en-AU" dirty="0" smtClean="0"/>
              <a:t>Traditionally, many Australians believed we lived in the land of the ‘fair go’ for all. However, has this ever been the case and do you believe all Australians get a ‘fair go’ today?</a:t>
            </a:r>
          </a:p>
          <a:p>
            <a:r>
              <a:rPr lang="en-AU" b="1" dirty="0" smtClean="0"/>
              <a:t>Egalitarian:</a:t>
            </a:r>
            <a:r>
              <a:rPr lang="en-AU" dirty="0" smtClean="0"/>
              <a:t> A society in which there is a ‘fair go’ for all citizens. It generally means a society of equal opportunity.</a:t>
            </a:r>
            <a:endParaRPr lang="en-AU" b="1" dirty="0"/>
          </a:p>
        </p:txBody>
      </p:sp>
    </p:spTree>
    <p:extLst>
      <p:ext uri="{BB962C8B-B14F-4D97-AF65-F5344CB8AC3E}">
        <p14:creationId xmlns:p14="http://schemas.microsoft.com/office/powerpoint/2010/main" val="18478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S: inequality </a:t>
            </a:r>
            <a:r>
              <a:rPr lang="en-US" sz="3200" b="1" dirty="0"/>
              <a:t>and its consequences, by examining different outcomes experienced by people including</a:t>
            </a:r>
            <a:r>
              <a:rPr lang="en-US" sz="3200" b="1" dirty="0" smtClean="0"/>
              <a:t>:</a:t>
            </a:r>
            <a:br>
              <a:rPr lang="en-US" sz="3200" b="1" dirty="0" smtClean="0"/>
            </a:br>
            <a:r>
              <a:rPr lang="en-US" sz="3200" b="1" dirty="0" smtClean="0"/>
              <a:t>People with a Disability</a:t>
            </a:r>
            <a:endParaRPr lang="en-AU" sz="3200" b="1"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AU" b="1" dirty="0" smtClean="0"/>
              <a:t>ABS: Disability Australia, 2009</a:t>
            </a:r>
          </a:p>
          <a:p>
            <a:r>
              <a:rPr lang="en-US" dirty="0"/>
              <a:t>This publication presents summary results relating to people with disabilities from the 2009 Survey of Disability, Ageing and </a:t>
            </a:r>
            <a:r>
              <a:rPr lang="en-US" dirty="0" err="1"/>
              <a:t>Carers</a:t>
            </a:r>
            <a:r>
              <a:rPr lang="en-US" dirty="0"/>
              <a:t> (SDAC). </a:t>
            </a:r>
            <a:endParaRPr lang="en-US" dirty="0" smtClean="0"/>
          </a:p>
          <a:p>
            <a:r>
              <a:rPr lang="en-US" dirty="0" smtClean="0"/>
              <a:t>The </a:t>
            </a:r>
            <a:r>
              <a:rPr lang="en-US" dirty="0"/>
              <a:t>survey was conducted by the Australian Bureau of Statistics (ABS) from April to December 2009. The primary objective of the survey was to collect information about three population </a:t>
            </a:r>
            <a:r>
              <a:rPr lang="en-US" dirty="0" smtClean="0"/>
              <a:t>groups:</a:t>
            </a:r>
          </a:p>
          <a:p>
            <a:pPr marL="0" indent="0">
              <a:buNone/>
            </a:pPr>
            <a:endParaRPr lang="en-US" dirty="0" smtClean="0"/>
          </a:p>
          <a:p>
            <a:pPr marL="0" indent="0">
              <a:buNone/>
            </a:pPr>
            <a:r>
              <a:rPr lang="en-US" dirty="0" smtClean="0"/>
              <a:t>- people </a:t>
            </a:r>
            <a:r>
              <a:rPr lang="en-US" dirty="0"/>
              <a:t>with disabilities; </a:t>
            </a:r>
          </a:p>
          <a:p>
            <a:pPr marL="0" indent="0">
              <a:buNone/>
            </a:pPr>
            <a:r>
              <a:rPr lang="en-US" dirty="0" smtClean="0"/>
              <a:t>- older </a:t>
            </a:r>
            <a:r>
              <a:rPr lang="en-US" dirty="0"/>
              <a:t>people, that is those aged 60 years and over; and </a:t>
            </a:r>
          </a:p>
          <a:p>
            <a:pPr marL="0" indent="0">
              <a:buNone/>
            </a:pPr>
            <a:r>
              <a:rPr lang="en-US" dirty="0" smtClean="0"/>
              <a:t>- people </a:t>
            </a:r>
            <a:r>
              <a:rPr lang="en-US" dirty="0"/>
              <a:t>who provide assistance to older people and people with disabilities</a:t>
            </a:r>
            <a:r>
              <a:rPr lang="en-US" dirty="0" smtClean="0"/>
              <a:t>.</a:t>
            </a:r>
            <a:r>
              <a:rPr lang="en-US" dirty="0"/>
              <a:t/>
            </a:r>
            <a:br>
              <a:rPr lang="en-US" dirty="0"/>
            </a:br>
            <a:endParaRPr lang="en-AU" b="1" dirty="0"/>
          </a:p>
        </p:txBody>
      </p:sp>
    </p:spTree>
    <p:extLst>
      <p:ext uri="{BB962C8B-B14F-4D97-AF65-F5344CB8AC3E}">
        <p14:creationId xmlns:p14="http://schemas.microsoft.com/office/powerpoint/2010/main" val="365158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85000" lnSpcReduction="20000"/>
          </a:bodyPr>
          <a:lstStyle/>
          <a:p>
            <a:r>
              <a:rPr lang="en-US" dirty="0"/>
              <a:t>The Survey of Disability, Ageing and </a:t>
            </a:r>
            <a:r>
              <a:rPr lang="en-US" dirty="0" err="1"/>
              <a:t>Carers</a:t>
            </a:r>
            <a:r>
              <a:rPr lang="en-US" dirty="0"/>
              <a:t> (SDAC) defines disability, not by the conditions that a person may have, but by the disruption these conditions cause to their daily living. The survey definition states that:</a:t>
            </a:r>
            <a:br>
              <a:rPr lang="en-US" dirty="0"/>
            </a:br>
            <a:r>
              <a:rPr lang="en-US" dirty="0"/>
              <a:t/>
            </a:r>
            <a:br>
              <a:rPr lang="en-US" dirty="0"/>
            </a:br>
            <a:r>
              <a:rPr lang="en-US" dirty="0"/>
              <a:t>‘a person has a disability if they report they have a limitation, restriction or impairment, which has lasted, or is likely to last, for at least six months and restricts everyday activities’ (Disability, Ageing and </a:t>
            </a:r>
            <a:r>
              <a:rPr lang="en-US" dirty="0" err="1"/>
              <a:t>Carers</a:t>
            </a:r>
            <a:r>
              <a:rPr lang="en-US" dirty="0"/>
              <a:t>, Australia: Summary of Findings, 2009).</a:t>
            </a:r>
            <a:br>
              <a:rPr lang="en-US" dirty="0"/>
            </a:br>
            <a:r>
              <a:rPr lang="en-US" dirty="0"/>
              <a:t/>
            </a:r>
            <a:br>
              <a:rPr lang="en-US" dirty="0"/>
            </a:br>
            <a:endParaRPr lang="en-AU" dirty="0"/>
          </a:p>
        </p:txBody>
      </p:sp>
    </p:spTree>
    <p:extLst>
      <p:ext uri="{BB962C8B-B14F-4D97-AF65-F5344CB8AC3E}">
        <p14:creationId xmlns:p14="http://schemas.microsoft.com/office/powerpoint/2010/main" val="404366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77500" lnSpcReduction="20000"/>
          </a:bodyPr>
          <a:lstStyle/>
          <a:p>
            <a:r>
              <a:rPr lang="en-US" dirty="0"/>
              <a:t>Just under one in five Australians (18.5% or 4.0 million persons) reported having a disability in 2009. </a:t>
            </a:r>
            <a:endParaRPr lang="en-US" dirty="0" smtClean="0"/>
          </a:p>
          <a:p>
            <a:r>
              <a:rPr lang="en-US" dirty="0" smtClean="0"/>
              <a:t>A </a:t>
            </a:r>
            <a:r>
              <a:rPr lang="en-US" dirty="0"/>
              <a:t>further 21% had a long-term health condition that did not restrict their everyday activities. </a:t>
            </a:r>
            <a:endParaRPr lang="en-US" dirty="0" smtClean="0"/>
          </a:p>
          <a:p>
            <a:r>
              <a:rPr lang="en-US" dirty="0" smtClean="0"/>
              <a:t>The </a:t>
            </a:r>
            <a:r>
              <a:rPr lang="en-US" dirty="0"/>
              <a:t>remaining 60% of the Australian population had neither a disability nor a long term health condition. </a:t>
            </a:r>
            <a:endParaRPr lang="en-US" dirty="0" smtClean="0"/>
          </a:p>
          <a:p>
            <a:r>
              <a:rPr lang="en-US" dirty="0" smtClean="0"/>
              <a:t>Of </a:t>
            </a:r>
            <a:r>
              <a:rPr lang="en-US" dirty="0"/>
              <a:t>those with a disability, 87% had a specific limitation or restriction; that is, an impairment restricting their ability to perform communication, mobility or self-care activities, or a restriction associated with schooling or </a:t>
            </a:r>
            <a:r>
              <a:rPr lang="en-US" dirty="0" smtClean="0"/>
              <a:t>employment.</a:t>
            </a:r>
          </a:p>
          <a:p>
            <a:r>
              <a:rPr lang="en-US" dirty="0" smtClean="0"/>
              <a:t>The </a:t>
            </a:r>
            <a:r>
              <a:rPr lang="en-US" dirty="0"/>
              <a:t>prevalence of disability in Australia has fallen 1.5 percentage points from 20.0% in 2003 to 18.5% in 2009.</a:t>
            </a:r>
            <a:endParaRPr lang="en-AU" dirty="0"/>
          </a:p>
        </p:txBody>
      </p:sp>
    </p:spTree>
    <p:extLst>
      <p:ext uri="{BB962C8B-B14F-4D97-AF65-F5344CB8AC3E}">
        <p14:creationId xmlns:p14="http://schemas.microsoft.com/office/powerpoint/2010/main" val="43519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AU" b="1" dirty="0" smtClean="0"/>
              <a:t>Categories of Disability</a:t>
            </a:r>
            <a:endParaRPr lang="en-AU" b="1" dirty="0"/>
          </a:p>
        </p:txBody>
      </p:sp>
      <p:sp>
        <p:nvSpPr>
          <p:cNvPr id="3" name="Content Placeholder 2"/>
          <p:cNvSpPr>
            <a:spLocks noGrp="1"/>
          </p:cNvSpPr>
          <p:nvPr>
            <p:ph idx="1"/>
          </p:nvPr>
        </p:nvSpPr>
        <p:spPr>
          <a:xfrm>
            <a:off x="457200" y="685800"/>
            <a:ext cx="8229600" cy="6172200"/>
          </a:xfrm>
        </p:spPr>
        <p:txBody>
          <a:bodyPr>
            <a:normAutofit fontScale="47500" lnSpcReduction="20000"/>
          </a:bodyPr>
          <a:lstStyle/>
          <a:p>
            <a:r>
              <a:rPr lang="en-US" sz="3400" dirty="0"/>
              <a:t>In the SDAC, disability is described by levels of severity. Of all people with disability, most (87%) had specific restrictions. This meant that they had limitations in one or more of the everyday core activity areas of self-care, mobility and communication or that they had a schooling or employment restriction. The remainder (13%) had disability that did not cause a specific limitation or restriction considered in the SDAC. </a:t>
            </a:r>
            <a:br>
              <a:rPr lang="en-US" sz="3400" dirty="0"/>
            </a:br>
            <a:r>
              <a:rPr lang="en-US" sz="3400" dirty="0"/>
              <a:t/>
            </a:r>
            <a:br>
              <a:rPr lang="en-US" sz="3400" dirty="0"/>
            </a:br>
            <a:r>
              <a:rPr lang="en-US" sz="3400" u="sng" dirty="0"/>
              <a:t>The four levels of limitation are defined as follows</a:t>
            </a:r>
            <a:r>
              <a:rPr lang="en-US" sz="3400" dirty="0"/>
              <a:t>:</a:t>
            </a:r>
            <a:br>
              <a:rPr lang="en-US" sz="3400" dirty="0"/>
            </a:br>
            <a:r>
              <a:rPr lang="en-US" sz="3400" dirty="0"/>
              <a:t/>
            </a:r>
            <a:br>
              <a:rPr lang="en-US" sz="3400" dirty="0"/>
            </a:br>
            <a:r>
              <a:rPr lang="en-US" sz="3400" dirty="0" smtClean="0"/>
              <a:t>1. </a:t>
            </a:r>
            <a:r>
              <a:rPr lang="en-US" sz="3400" b="1" dirty="0" smtClean="0"/>
              <a:t>Profound</a:t>
            </a:r>
            <a:r>
              <a:rPr lang="en-US" sz="3400" dirty="0" smtClean="0"/>
              <a:t> </a:t>
            </a:r>
            <a:r>
              <a:rPr lang="en-US" sz="3400" dirty="0"/>
              <a:t>- the person is unable to do, or always needs help with, a core activity task.</a:t>
            </a:r>
            <a:br>
              <a:rPr lang="en-US" sz="3400" dirty="0"/>
            </a:br>
            <a:r>
              <a:rPr lang="en-US" sz="3400" dirty="0"/>
              <a:t/>
            </a:r>
            <a:br>
              <a:rPr lang="en-US" sz="3400" dirty="0"/>
            </a:br>
            <a:r>
              <a:rPr lang="en-US" sz="3400" dirty="0" smtClean="0"/>
              <a:t>2. </a:t>
            </a:r>
            <a:r>
              <a:rPr lang="en-US" sz="3400" b="1" dirty="0" smtClean="0"/>
              <a:t>Severe</a:t>
            </a:r>
            <a:r>
              <a:rPr lang="en-US" sz="3400" dirty="0" smtClean="0"/>
              <a:t> </a:t>
            </a:r>
            <a:r>
              <a:rPr lang="en-US" sz="3400" dirty="0"/>
              <a:t>- the person: </a:t>
            </a:r>
          </a:p>
          <a:p>
            <a:r>
              <a:rPr lang="en-US" sz="3400" dirty="0"/>
              <a:t>sometimes needs help with a core activity task </a:t>
            </a:r>
          </a:p>
          <a:p>
            <a:r>
              <a:rPr lang="en-US" sz="3400" dirty="0"/>
              <a:t>has difficulty understanding or being understood by family or friends </a:t>
            </a:r>
          </a:p>
          <a:p>
            <a:r>
              <a:rPr lang="en-US" sz="3400" dirty="0"/>
              <a:t>can communicate more easily using sign language or other non-spoken forms of communication.</a:t>
            </a:r>
          </a:p>
          <a:p>
            <a:r>
              <a:rPr lang="en-US" sz="3400" dirty="0"/>
              <a:t/>
            </a:r>
            <a:br>
              <a:rPr lang="en-US" sz="3400" dirty="0"/>
            </a:br>
            <a:r>
              <a:rPr lang="en-US" sz="3400" dirty="0" smtClean="0"/>
              <a:t>3. </a:t>
            </a:r>
            <a:r>
              <a:rPr lang="en-US" sz="3400" b="1" dirty="0" smtClean="0"/>
              <a:t>Moderate </a:t>
            </a:r>
            <a:r>
              <a:rPr lang="en-US" sz="3400" dirty="0"/>
              <a:t>- the person needs no help, but has difficulty with a core activity task.</a:t>
            </a:r>
            <a:br>
              <a:rPr lang="en-US" sz="3400" dirty="0"/>
            </a:br>
            <a:r>
              <a:rPr lang="en-US" sz="3400" dirty="0"/>
              <a:t/>
            </a:r>
            <a:br>
              <a:rPr lang="en-US" sz="3400" dirty="0"/>
            </a:br>
            <a:r>
              <a:rPr lang="en-US" sz="3400" dirty="0" smtClean="0"/>
              <a:t>4. </a:t>
            </a:r>
            <a:r>
              <a:rPr lang="en-US" sz="3400" b="1" dirty="0" smtClean="0"/>
              <a:t>Mild </a:t>
            </a:r>
            <a:r>
              <a:rPr lang="en-US" sz="3400" dirty="0"/>
              <a:t>- the person needs no help and has no difficulty with any of the core activity tasks, but: uses aids and equipment </a:t>
            </a:r>
          </a:p>
          <a:p>
            <a:r>
              <a:rPr lang="en-US" sz="3400" dirty="0"/>
              <a:t>cannot easily walk 200 </a:t>
            </a:r>
            <a:r>
              <a:rPr lang="en-US" sz="3400" dirty="0" err="1"/>
              <a:t>metres</a:t>
            </a:r>
            <a:r>
              <a:rPr lang="en-US" sz="3400" dirty="0"/>
              <a:t> </a:t>
            </a:r>
          </a:p>
          <a:p>
            <a:r>
              <a:rPr lang="en-US" sz="3400" dirty="0"/>
              <a:t>cannot walk up and down stairs without a handrail </a:t>
            </a:r>
          </a:p>
          <a:p>
            <a:r>
              <a:rPr lang="en-US" sz="3400" dirty="0"/>
              <a:t>cannot easily bend to pick up an object from the floor </a:t>
            </a:r>
          </a:p>
          <a:p>
            <a:r>
              <a:rPr lang="en-US" sz="3400" dirty="0"/>
              <a:t>cannot use public transport </a:t>
            </a:r>
          </a:p>
          <a:p>
            <a:r>
              <a:rPr lang="en-US" sz="3400" dirty="0"/>
              <a:t>can use public transport, but needs help or supervision </a:t>
            </a:r>
          </a:p>
          <a:p>
            <a:r>
              <a:rPr lang="en-US" sz="3400" dirty="0"/>
              <a:t>needs no help or supervision, but has difficulty using public transport.</a:t>
            </a:r>
          </a:p>
          <a:p>
            <a:r>
              <a:rPr lang="en-US" dirty="0"/>
              <a:t/>
            </a:r>
            <a:br>
              <a:rPr lang="en-US" dirty="0"/>
            </a:br>
            <a:endParaRPr lang="en-AU" dirty="0"/>
          </a:p>
        </p:txBody>
      </p:sp>
    </p:spTree>
    <p:extLst>
      <p:ext uri="{BB962C8B-B14F-4D97-AF65-F5344CB8AC3E}">
        <p14:creationId xmlns:p14="http://schemas.microsoft.com/office/powerpoint/2010/main" val="2556377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304800"/>
            <a:ext cx="843915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91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64" y="0"/>
            <a:ext cx="8229600" cy="1143000"/>
          </a:xfrm>
        </p:spPr>
        <p:txBody>
          <a:bodyPr/>
          <a:lstStyle/>
          <a:p>
            <a:r>
              <a:rPr lang="en-AU" dirty="0" smtClean="0"/>
              <a:t>Differences in Age and Sex</a:t>
            </a:r>
            <a:endParaRPr lang="en-AU" dirty="0"/>
          </a:p>
        </p:txBody>
      </p:sp>
      <p:sp>
        <p:nvSpPr>
          <p:cNvPr id="3" name="Content Placeholder 2"/>
          <p:cNvSpPr>
            <a:spLocks noGrp="1"/>
          </p:cNvSpPr>
          <p:nvPr>
            <p:ph idx="1"/>
          </p:nvPr>
        </p:nvSpPr>
        <p:spPr>
          <a:xfrm>
            <a:off x="446964" y="914400"/>
            <a:ext cx="8229600" cy="4525963"/>
          </a:xfrm>
        </p:spPr>
        <p:txBody>
          <a:bodyPr>
            <a:normAutofit fontScale="70000" lnSpcReduction="20000"/>
          </a:bodyPr>
          <a:lstStyle/>
          <a:p>
            <a:r>
              <a:rPr lang="en-US" dirty="0"/>
              <a:t>There was no significant difference in the overall rates of disability between males (18%) and females (19%), but there were significant differences across age/sex </a:t>
            </a:r>
            <a:r>
              <a:rPr lang="en-US" dirty="0" smtClean="0"/>
              <a:t>groups.</a:t>
            </a:r>
          </a:p>
          <a:p>
            <a:r>
              <a:rPr lang="en-US" dirty="0" smtClean="0"/>
              <a:t> </a:t>
            </a:r>
            <a:r>
              <a:rPr lang="en-US" dirty="0"/>
              <a:t>Males aged 5-14 years had higher rates of profound or severe core-activity limitation (6.6%) compared to females of the same age (3.0%). </a:t>
            </a:r>
            <a:endParaRPr lang="en-US" dirty="0" smtClean="0"/>
          </a:p>
          <a:p>
            <a:r>
              <a:rPr lang="en-US" dirty="0" smtClean="0"/>
              <a:t>For </a:t>
            </a:r>
            <a:r>
              <a:rPr lang="en-US" dirty="0"/>
              <a:t>people in their 70s however, this pattern had reversed and of those aged 85 years or over, women had significantly higher rates of profound/severe core-activity limitation (58%) than men (45%) in the same age bracket.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A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146" y="3837438"/>
            <a:ext cx="62960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23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The main conditions</a:t>
            </a:r>
            <a:endParaRPr lang="en-AU" b="1" dirty="0"/>
          </a:p>
        </p:txBody>
      </p:sp>
      <p:sp>
        <p:nvSpPr>
          <p:cNvPr id="3" name="Content Placeholder 2"/>
          <p:cNvSpPr>
            <a:spLocks noGrp="1"/>
          </p:cNvSpPr>
          <p:nvPr>
            <p:ph idx="1"/>
          </p:nvPr>
        </p:nvSpPr>
        <p:spPr>
          <a:xfrm>
            <a:off x="457200" y="1676400"/>
            <a:ext cx="8229600" cy="4419600"/>
          </a:xfrm>
        </p:spPr>
        <p:txBody>
          <a:bodyPr>
            <a:normAutofit fontScale="25000" lnSpcReduction="20000"/>
          </a:bodyPr>
          <a:lstStyle/>
          <a:p>
            <a:pPr marL="0" indent="0">
              <a:buNone/>
            </a:pPr>
            <a:r>
              <a:rPr lang="en-US" sz="8000" dirty="0" smtClean="0"/>
              <a:t>The </a:t>
            </a:r>
            <a:r>
              <a:rPr lang="en-US" sz="8000" dirty="0"/>
              <a:t>main conditions associated </a:t>
            </a:r>
            <a:r>
              <a:rPr lang="en-US" sz="8000" b="1" dirty="0"/>
              <a:t>with disability </a:t>
            </a:r>
            <a:r>
              <a:rPr lang="en-US" sz="8000" dirty="0"/>
              <a:t>in 2009 were back problems (15.6%), arthritis (14.8%), hearing loss (6%), leg damage from injury/accident (3%), depression (3%) and asthma (3%).</a:t>
            </a:r>
            <a:br>
              <a:rPr lang="en-US" sz="8000" dirty="0"/>
            </a:br>
            <a:r>
              <a:rPr lang="en-US" sz="8000" dirty="0"/>
              <a:t/>
            </a:r>
            <a:br>
              <a:rPr lang="en-US" sz="8000" dirty="0"/>
            </a:br>
            <a:r>
              <a:rPr lang="en-US" sz="8000" dirty="0"/>
              <a:t>The main conditions associated with </a:t>
            </a:r>
            <a:r>
              <a:rPr lang="en-US" sz="8000" b="1" dirty="0"/>
              <a:t>profound/severe disability </a:t>
            </a:r>
            <a:r>
              <a:rPr lang="en-US" sz="8000" dirty="0"/>
              <a:t>were similar: back problems (13.0%), arthritis (12.8%), dementia (4.0%), autism and related disorders (3.2%), depression (3.1%) and stroke (3.1%). </a:t>
            </a:r>
            <a:br>
              <a:rPr lang="en-US" sz="8000" dirty="0"/>
            </a:br>
            <a:r>
              <a:rPr lang="en-US" sz="8000" dirty="0"/>
              <a:t/>
            </a:r>
            <a:br>
              <a:rPr lang="en-US" sz="8000" dirty="0"/>
            </a:br>
            <a:r>
              <a:rPr lang="en-US" sz="8000" dirty="0"/>
              <a:t/>
            </a:r>
            <a:br>
              <a:rPr lang="en-US" sz="8000" dirty="0"/>
            </a:br>
            <a:r>
              <a:rPr lang="en-US" sz="8000" b="1" dirty="0"/>
              <a:t>CHILDREN WITH SCHOOLING RESTRICTIONS</a:t>
            </a:r>
            <a:r>
              <a:rPr lang="en-US" sz="8000" dirty="0"/>
              <a:t/>
            </a:r>
            <a:br>
              <a:rPr lang="en-US" sz="8000" dirty="0"/>
            </a:br>
            <a:r>
              <a:rPr lang="en-US" sz="8000" dirty="0"/>
              <a:t/>
            </a:r>
            <a:br>
              <a:rPr lang="en-US" sz="8000" dirty="0"/>
            </a:br>
            <a:r>
              <a:rPr lang="en-US" sz="8000" dirty="0"/>
              <a:t>Approximately 230,000 children aged 5-20 years had a schooling restriction in 2009. Of these children: 3% had a profound schooling restriction (unable to attend school); </a:t>
            </a:r>
          </a:p>
          <a:p>
            <a:r>
              <a:rPr lang="en-US" sz="8000" dirty="0"/>
              <a:t>49% had a severe schooling restriction (attended special school/classes); </a:t>
            </a:r>
          </a:p>
          <a:p>
            <a:r>
              <a:rPr lang="en-US" sz="8000" dirty="0"/>
              <a:t>46% had a moderate schooling restriction (needed time off school, had difficulty at school or needed special assessment procedures); and </a:t>
            </a:r>
          </a:p>
          <a:p>
            <a:r>
              <a:rPr lang="en-US" sz="8000" dirty="0"/>
              <a:t>2% had a mild schooling restriction (used special computer/equipment, had special transport or access arrangements).</a:t>
            </a:r>
          </a:p>
          <a:p>
            <a:pPr marL="0" indent="0">
              <a:buNone/>
            </a:pPr>
            <a:r>
              <a:rPr lang="en-US" dirty="0"/>
              <a:t/>
            </a:r>
            <a:br>
              <a:rPr lang="en-US" dirty="0"/>
            </a:br>
            <a:endParaRPr lang="en-AU" dirty="0"/>
          </a:p>
        </p:txBody>
      </p:sp>
    </p:spTree>
    <p:extLst>
      <p:ext uri="{BB962C8B-B14F-4D97-AF65-F5344CB8AC3E}">
        <p14:creationId xmlns:p14="http://schemas.microsoft.com/office/powerpoint/2010/main" val="717944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Has the need for assistance changed since 2003?</a:t>
            </a:r>
            <a:endParaRPr lang="en-AU" b="1" dirty="0"/>
          </a:p>
        </p:txBody>
      </p:sp>
      <p:sp>
        <p:nvSpPr>
          <p:cNvPr id="3" name="Content Placeholder 2"/>
          <p:cNvSpPr>
            <a:spLocks noGrp="1"/>
          </p:cNvSpPr>
          <p:nvPr>
            <p:ph idx="1"/>
          </p:nvPr>
        </p:nvSpPr>
        <p:spPr/>
        <p:txBody>
          <a:bodyPr/>
          <a:lstStyle/>
          <a:p>
            <a:r>
              <a:rPr lang="en-US" dirty="0"/>
              <a:t>When interpreting disability statistics it is important to note that although there was a decrease in the prevalence of disability between 2003 (20.0%) and 2009 (18.5%), there was an actual increase in the estimated number of people with disability from 2003 (3,958,300) and 2009 (4,026,213). </a:t>
            </a:r>
            <a:br>
              <a:rPr lang="en-US" dirty="0"/>
            </a:br>
            <a:r>
              <a:rPr lang="en-US" dirty="0"/>
              <a:t/>
            </a:r>
            <a:br>
              <a:rPr lang="en-US" dirty="0"/>
            </a:br>
            <a:endParaRPr lang="en-AU" dirty="0"/>
          </a:p>
        </p:txBody>
      </p:sp>
    </p:spTree>
    <p:extLst>
      <p:ext uri="{BB962C8B-B14F-4D97-AF65-F5344CB8AC3E}">
        <p14:creationId xmlns:p14="http://schemas.microsoft.com/office/powerpoint/2010/main" val="139026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55000" lnSpcReduction="20000"/>
          </a:bodyPr>
          <a:lstStyle/>
          <a:p>
            <a:pPr marL="0" indent="0" algn="ctr">
              <a:buNone/>
            </a:pPr>
            <a:r>
              <a:rPr lang="en-US" sz="4600" b="1" dirty="0" smtClean="0"/>
              <a:t> </a:t>
            </a:r>
            <a:r>
              <a:rPr lang="en-US" sz="4600" b="1" u="sng" dirty="0" smtClean="0"/>
              <a:t>The </a:t>
            </a:r>
            <a:r>
              <a:rPr lang="en-US" sz="4600" b="1" u="sng" dirty="0"/>
              <a:t>Nature of Equality and Difference</a:t>
            </a:r>
            <a:endParaRPr lang="en-AU" sz="4600" b="1" u="sng" dirty="0"/>
          </a:p>
          <a:p>
            <a:pPr marL="0" indent="0">
              <a:buNone/>
            </a:pPr>
            <a:r>
              <a:rPr lang="en-US" sz="3400" dirty="0"/>
              <a:t>Students develop an understanding of the nature of equality and difference through:</a:t>
            </a:r>
            <a:endParaRPr lang="en-AU" sz="3400" dirty="0"/>
          </a:p>
          <a:p>
            <a:pPr marL="0" indent="0">
              <a:buNone/>
            </a:pPr>
            <a:r>
              <a:rPr lang="en-US" sz="3400" b="1" dirty="0" smtClean="0"/>
              <a:t>S: considering </a:t>
            </a:r>
            <a:r>
              <a:rPr lang="en-US" sz="3400" b="1" dirty="0"/>
              <a:t>the nature of difference in societies and cultures, including the hybrid nature of societies and </a:t>
            </a:r>
            <a:r>
              <a:rPr lang="en-US" sz="3400" b="1" dirty="0" smtClean="0"/>
              <a:t>cultures.</a:t>
            </a:r>
          </a:p>
          <a:p>
            <a:pPr marL="0" indent="0">
              <a:buNone/>
            </a:pPr>
            <a:endParaRPr lang="en-US" sz="3400" b="1" dirty="0" smtClean="0"/>
          </a:p>
          <a:p>
            <a:pPr>
              <a:buFontTx/>
              <a:buChar char="-"/>
            </a:pPr>
            <a:r>
              <a:rPr lang="en-US" sz="4400" dirty="0" smtClean="0"/>
              <a:t>As we are all unique individuals it is very easy to understand the nature of difference between persons. (physical, biological, mental, social, cultural including ethnicity, language, traditions, rituals)</a:t>
            </a:r>
          </a:p>
          <a:p>
            <a:pPr>
              <a:buFontTx/>
              <a:buChar char="-"/>
            </a:pPr>
            <a:r>
              <a:rPr lang="en-US" sz="4400" dirty="0" smtClean="0"/>
              <a:t>Australia is a </a:t>
            </a:r>
            <a:r>
              <a:rPr lang="en-US" sz="4400" b="1" dirty="0" smtClean="0"/>
              <a:t>hybrid</a:t>
            </a:r>
            <a:r>
              <a:rPr lang="en-US" sz="4400" dirty="0" smtClean="0"/>
              <a:t> society. Meaning, Australian society contained a mixture or combination of people from </a:t>
            </a:r>
            <a:r>
              <a:rPr lang="en-US" sz="4400" b="1" dirty="0" smtClean="0"/>
              <a:t>different</a:t>
            </a:r>
            <a:r>
              <a:rPr lang="en-US" sz="4400" dirty="0" smtClean="0"/>
              <a:t> ethnicity, religion, disability, sexuality.</a:t>
            </a:r>
          </a:p>
          <a:p>
            <a:pPr>
              <a:buFontTx/>
              <a:buChar char="-"/>
            </a:pPr>
            <a:r>
              <a:rPr lang="en-US" sz="4400" dirty="0" smtClean="0"/>
              <a:t>Historically, societies have been relatively </a:t>
            </a:r>
            <a:r>
              <a:rPr lang="en-US" sz="4400" b="1" dirty="0" smtClean="0"/>
              <a:t>homogenous</a:t>
            </a:r>
            <a:r>
              <a:rPr lang="en-US" sz="4400" dirty="0" smtClean="0"/>
              <a:t> or similar, tolerating very little difference or deviations from the norm.</a:t>
            </a:r>
          </a:p>
          <a:p>
            <a:pPr>
              <a:buFontTx/>
              <a:buChar char="-"/>
            </a:pPr>
            <a:r>
              <a:rPr lang="en-US" sz="4400" dirty="0" smtClean="0"/>
              <a:t>However, today as a result of </a:t>
            </a:r>
            <a:r>
              <a:rPr lang="en-US" sz="4400" i="1" dirty="0" err="1" smtClean="0"/>
              <a:t>globalisation</a:t>
            </a:r>
            <a:r>
              <a:rPr lang="en-US" sz="4400" dirty="0"/>
              <a:t> </a:t>
            </a:r>
            <a:r>
              <a:rPr lang="en-US" sz="4400" dirty="0" smtClean="0"/>
              <a:t>many nations around the world can be identified as either hybrid, multicultural OR both.</a:t>
            </a:r>
          </a:p>
          <a:p>
            <a:pPr>
              <a:buFontTx/>
              <a:buChar char="-"/>
            </a:pPr>
            <a:endParaRPr lang="en-AU" dirty="0"/>
          </a:p>
          <a:p>
            <a:pPr marL="0" indent="0">
              <a:buNone/>
            </a:pPr>
            <a:endParaRPr lang="en-AU" dirty="0"/>
          </a:p>
        </p:txBody>
      </p:sp>
    </p:spTree>
    <p:extLst>
      <p:ext uri="{BB962C8B-B14F-4D97-AF65-F5344CB8AC3E}">
        <p14:creationId xmlns:p14="http://schemas.microsoft.com/office/powerpoint/2010/main" val="397858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229600" cy="369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50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60"/>
            <a:ext cx="8229600" cy="1143000"/>
          </a:xfrm>
        </p:spPr>
        <p:txBody>
          <a:bodyPr/>
          <a:lstStyle/>
          <a:p>
            <a:r>
              <a:rPr lang="en-AU" dirty="0" smtClean="0"/>
              <a:t>Age and need for assistance</a:t>
            </a:r>
            <a:endParaRPr lang="en-AU" dirty="0"/>
          </a:p>
        </p:txBody>
      </p:sp>
      <p:sp>
        <p:nvSpPr>
          <p:cNvPr id="3" name="Content Placeholder 2"/>
          <p:cNvSpPr>
            <a:spLocks noGrp="1"/>
          </p:cNvSpPr>
          <p:nvPr>
            <p:ph idx="1"/>
          </p:nvPr>
        </p:nvSpPr>
        <p:spPr>
          <a:xfrm>
            <a:off x="457200" y="838201"/>
            <a:ext cx="8229600" cy="3657600"/>
          </a:xfrm>
        </p:spPr>
        <p:txBody>
          <a:bodyPr>
            <a:normAutofit fontScale="55000" lnSpcReduction="20000"/>
          </a:bodyPr>
          <a:lstStyle/>
          <a:p>
            <a:r>
              <a:rPr lang="en-US" dirty="0"/>
              <a:t>In 2009 there were 1.0 million people with profound or severe core-activity limitations living in households. These people had the greatest need for assistance with core-activities, but both age and the level of disability appeared to have an impact on the need for assistance (Graph 25). </a:t>
            </a:r>
            <a:br>
              <a:rPr lang="en-US" dirty="0"/>
            </a:br>
            <a:r>
              <a:rPr lang="en-US" dirty="0"/>
              <a:t/>
            </a:r>
            <a:br>
              <a:rPr lang="en-US" dirty="0"/>
            </a:br>
            <a:r>
              <a:rPr lang="en-US" dirty="0"/>
              <a:t>Young people had significantly higher need for assistance with </a:t>
            </a:r>
            <a:r>
              <a:rPr lang="en-US" b="1" dirty="0"/>
              <a:t>communication </a:t>
            </a:r>
            <a:r>
              <a:rPr lang="en-US" dirty="0"/>
              <a:t>than older people. Of all 15-19 year olds with profound/severe core-activity limitation, 55% reported need for assistance with communication while only 12% of those aged 85 years and over reported the same. In the case of younger people, this was likely to be because of communication disorders such as autism or developmental delay. Amongst older people, however, a higher proportion of the communication problems were more likely to relate to the onset of age-related hearing problems and dementia related conditions. </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732663"/>
            <a:ext cx="6181725" cy="295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163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60"/>
            <a:ext cx="8229600" cy="1143000"/>
          </a:xfrm>
        </p:spPr>
        <p:txBody>
          <a:bodyPr>
            <a:normAutofit fontScale="90000"/>
          </a:bodyPr>
          <a:lstStyle/>
          <a:p>
            <a:r>
              <a:rPr lang="en-AU" dirty="0" smtClean="0"/>
              <a:t>Children and the need for assistance</a:t>
            </a:r>
            <a:endParaRPr lang="en-AU" dirty="0"/>
          </a:p>
        </p:txBody>
      </p:sp>
      <p:sp>
        <p:nvSpPr>
          <p:cNvPr id="5" name="Rectangle 1"/>
          <p:cNvSpPr>
            <a:spLocks noChangeArrowheads="1"/>
          </p:cNvSpPr>
          <p:nvPr/>
        </p:nvSpPr>
        <p:spPr bwMode="auto">
          <a:xfrm>
            <a:off x="3063875" y="140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r>
            <a:br>
              <a:rPr kumimoji="0" lang="en-US" sz="1800" b="0" i="0" u="none" strike="noStrike" cap="none" normalizeH="0" baseline="0" smtClean="0">
                <a:ln>
                  <a:noFill/>
                </a:ln>
                <a:solidFill>
                  <a:schemeClr val="tx1"/>
                </a:solidFill>
                <a:effectLst/>
                <a:latin typeface="Arial" charset="0"/>
              </a:rPr>
            </a:br>
            <a:endParaRPr kumimoji="0" lang="en-US" sz="1800" b="0" i="0" u="none" strike="noStrike" cap="none" normalizeH="0" baseline="0" smtClean="0">
              <a:ln>
                <a:noFill/>
              </a:ln>
              <a:solidFill>
                <a:schemeClr val="tx1"/>
              </a:solidFill>
              <a:effectLst/>
              <a:latin typeface="Arial" charset="0"/>
            </a:endParaRPr>
          </a:p>
        </p:txBody>
      </p:sp>
      <p:sp>
        <p:nvSpPr>
          <p:cNvPr id="6" name="Content Placeholder 5"/>
          <p:cNvSpPr>
            <a:spLocks noGrp="1"/>
          </p:cNvSpPr>
          <p:nvPr>
            <p:ph idx="1"/>
          </p:nvPr>
        </p:nvSpPr>
        <p:spPr>
          <a:xfrm>
            <a:off x="457200" y="838200"/>
            <a:ext cx="8229600" cy="6019800"/>
          </a:xfrm>
        </p:spPr>
        <p:txBody>
          <a:bodyPr>
            <a:normAutofit fontScale="70000" lnSpcReduction="20000"/>
          </a:bodyPr>
          <a:lstStyle/>
          <a:p>
            <a:r>
              <a:rPr lang="en-US" dirty="0"/>
              <a:t>In 2009, a set of age appropriate questions on need for assistance with core-activity tasks was asked about children aged 0-4 years with a disability. In addition, all children with disability aged 14 years and under were asked a set of age appropriate questions relating to cognitive and emotional support. Graph 26 shows the results for each of the areas of interest:</a:t>
            </a:r>
            <a:br>
              <a:rPr lang="en-US" dirty="0"/>
            </a:br>
            <a:r>
              <a:rPr lang="en-US" b="1" i="1" dirty="0"/>
              <a:t/>
            </a:r>
            <a:br>
              <a:rPr lang="en-US" b="1" i="1" dirty="0"/>
            </a:br>
            <a:r>
              <a:rPr lang="en-US" b="1" dirty="0"/>
              <a:t>Communication</a:t>
            </a:r>
            <a:r>
              <a:rPr lang="en-US" dirty="0"/>
              <a:t/>
            </a:r>
            <a:br>
              <a:rPr lang="en-US" dirty="0"/>
            </a:br>
            <a:r>
              <a:rPr lang="en-US" dirty="0"/>
              <a:t>This was the most dominant area of need for assistance amongst children. Of all children aged 5-9 years with profound severe disability, 73% needed assistance with communication. Early intervention strategies may account for the slight decrease in need for assistance for children aged 10-14 years (65%).</a:t>
            </a:r>
            <a:br>
              <a:rPr lang="en-US" dirty="0"/>
            </a:br>
            <a:r>
              <a:rPr lang="en-US" b="1" i="1" dirty="0"/>
              <a:t/>
            </a:r>
            <a:br>
              <a:rPr lang="en-US" b="1" i="1" dirty="0"/>
            </a:br>
            <a:r>
              <a:rPr lang="en-US" b="1" dirty="0"/>
              <a:t>Cognitive/emotional tasks</a:t>
            </a:r>
            <a:r>
              <a:rPr lang="en-US" dirty="0"/>
              <a:t/>
            </a:r>
            <a:br>
              <a:rPr lang="en-US" dirty="0"/>
            </a:br>
            <a:r>
              <a:rPr lang="en-US" dirty="0"/>
              <a:t>There was a steep rise in need for assistance with cognitive tasks for children with profound or severe disability between the ages of 0-4 years (49%) and 5-9 years (70%). This is possibly because signs of developmental delay become more apparent in a school environment focused specifically on the development of cognitive ability, and are therefore reported more often. </a:t>
            </a:r>
            <a:br>
              <a:rPr lang="en-US" dirty="0"/>
            </a:br>
            <a:endParaRPr lang="en-AU" dirty="0"/>
          </a:p>
        </p:txBody>
      </p:sp>
    </p:spTree>
    <p:extLst>
      <p:ext uri="{BB962C8B-B14F-4D97-AF65-F5344CB8AC3E}">
        <p14:creationId xmlns:p14="http://schemas.microsoft.com/office/powerpoint/2010/main" val="2866201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724400"/>
          </a:xfrm>
        </p:spPr>
        <p:txBody>
          <a:bodyPr>
            <a:normAutofit fontScale="47500" lnSpcReduction="20000"/>
          </a:bodyPr>
          <a:lstStyle/>
          <a:p>
            <a:r>
              <a:rPr lang="en-US" b="1" i="1" dirty="0"/>
              <a:t/>
            </a:r>
            <a:br>
              <a:rPr lang="en-US" b="1" i="1" dirty="0"/>
            </a:br>
            <a:r>
              <a:rPr lang="en-US" b="1" dirty="0"/>
              <a:t>Mobility</a:t>
            </a:r>
            <a:r>
              <a:rPr lang="en-US" dirty="0"/>
              <a:t/>
            </a:r>
            <a:br>
              <a:rPr lang="en-US" dirty="0"/>
            </a:br>
            <a:r>
              <a:rPr lang="en-US" dirty="0"/>
              <a:t>There was a steady increase in need for assistance with mobility. Of children aged 0-4 years with profound/severe core activity limitation, 44% needed assistance with mobility compared to 56% of those aged 5-9 years and 65% of those aged 10-14 years. As children grow in height and weight, it is possible that degenerative conditions affecting their mobility become more pronounced. The desire to be mobile also increases at this time, increasing the need for assistance.</a:t>
            </a:r>
            <a:br>
              <a:rPr lang="en-US" dirty="0"/>
            </a:br>
            <a:r>
              <a:rPr lang="en-US" b="1" i="1" dirty="0"/>
              <a:t/>
            </a:r>
            <a:br>
              <a:rPr lang="en-US" b="1" i="1" dirty="0"/>
            </a:br>
            <a:r>
              <a:rPr lang="en-US" b="1" dirty="0"/>
              <a:t>Self-care</a:t>
            </a:r>
            <a:r>
              <a:rPr lang="en-US" dirty="0"/>
              <a:t/>
            </a:r>
            <a:br>
              <a:rPr lang="en-US" dirty="0"/>
            </a:br>
            <a:r>
              <a:rPr lang="en-US" dirty="0"/>
              <a:t>Children aged 5-9 years with profound or severe core-activity limitations generally had higher need for assistance with self-care (56%) than children aged 0-4 years (41%) or those aged 10-14 years (44%). There are possibly several reasons: the early years of school (0-5 years) mark a transition from home to school where developmental delay becomes more apparent without the constant support of parents; </a:t>
            </a:r>
          </a:p>
          <a:p>
            <a:r>
              <a:rPr lang="en-US" dirty="0"/>
              <a:t>in the early months of life, children are usually under the care of parents and it is possibly difficult to whether their dependency is related to being young or having a disability. The impact of a disabling condition may not be fully apparent during these years; and </a:t>
            </a:r>
          </a:p>
          <a:p>
            <a:r>
              <a:rPr lang="en-US" dirty="0"/>
              <a:t>the decrease in need for assistance for children aged 10-14 years is possibly a result of their learning to manage some aspects of self-care better, often as a result of previous assistance.</a:t>
            </a:r>
          </a:p>
          <a:p>
            <a:endParaRPr lang="en-A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0"/>
            <a:ext cx="6100762" cy="291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73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Access and outcomes in Education</a:t>
            </a:r>
            <a:endParaRPr lang="en-AU" b="1"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a:t>Learning skills is one of the six policy areas highlighted in the National Disability Strategy, in acknowledgement of:</a:t>
            </a:r>
            <a:br>
              <a:rPr lang="en-US" dirty="0"/>
            </a:br>
            <a:r>
              <a:rPr lang="en-US" dirty="0"/>
              <a:t/>
            </a:r>
            <a:br>
              <a:rPr lang="en-US" dirty="0"/>
            </a:br>
            <a:r>
              <a:rPr lang="en-US" i="1" dirty="0"/>
              <a:t>'A significant gap between students with disability and those without, notably in the attainment of Year 12 or equivalent, vocational education and training qualifications, and participation in university studies. Targeted support is needed to assist people who are disadvantaged in education and in the workforce, but mainstream education programs need to be designed for people of all abilities.'</a:t>
            </a:r>
            <a:r>
              <a:rPr lang="en-US" dirty="0"/>
              <a:t> </a:t>
            </a:r>
            <a:r>
              <a:rPr lang="en-US" baseline="30000" dirty="0"/>
              <a:t>4</a:t>
            </a:r>
            <a:r>
              <a:rPr lang="en-US" dirty="0"/>
              <a:t/>
            </a:r>
            <a:br>
              <a:rPr lang="en-US" dirty="0"/>
            </a:br>
            <a:r>
              <a:rPr lang="en-US" dirty="0"/>
              <a:t/>
            </a:r>
            <a:br>
              <a:rPr lang="en-US" dirty="0"/>
            </a:br>
            <a:r>
              <a:rPr lang="en-US" dirty="0"/>
              <a:t>The United Nations Convention on the Rights of Persons with Disabilities also addresses the rights of people with disabilities to access education. Article 24 notes signatories should ensure that:</a:t>
            </a:r>
            <a:br>
              <a:rPr lang="en-US" dirty="0"/>
            </a:br>
            <a:r>
              <a:rPr lang="en-US" dirty="0"/>
              <a:t/>
            </a:r>
            <a:br>
              <a:rPr lang="en-US" dirty="0"/>
            </a:br>
            <a:r>
              <a:rPr lang="en-US" i="1" dirty="0"/>
              <a:t>'Persons with disabilities can access an inclusive, quality and free primary education and secondary education on an equal basis with others in the communities in which they live.'</a:t>
            </a:r>
            <a:r>
              <a:rPr lang="en-US" dirty="0"/>
              <a:t> </a:t>
            </a:r>
            <a:r>
              <a:rPr lang="en-US" baseline="30000" dirty="0"/>
              <a:t>7</a:t>
            </a:r>
            <a:r>
              <a:rPr lang="en-US" dirty="0"/>
              <a:t/>
            </a:r>
            <a:br>
              <a:rPr lang="en-US" dirty="0"/>
            </a:br>
            <a:r>
              <a:rPr lang="en-US" dirty="0"/>
              <a:t/>
            </a:r>
            <a:br>
              <a:rPr lang="en-US" dirty="0"/>
            </a:br>
            <a:endParaRPr lang="en-AU" dirty="0"/>
          </a:p>
        </p:txBody>
      </p:sp>
    </p:spTree>
    <p:extLst>
      <p:ext uri="{BB962C8B-B14F-4D97-AF65-F5344CB8AC3E}">
        <p14:creationId xmlns:p14="http://schemas.microsoft.com/office/powerpoint/2010/main" val="3294429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70000" lnSpcReduction="20000"/>
          </a:bodyPr>
          <a:lstStyle/>
          <a:p>
            <a:r>
              <a:rPr lang="en-US" dirty="0"/>
              <a:t>The number of people completing Year 12 provides a measure of whether people are continuing to study to the end of schooling </a:t>
            </a:r>
            <a:r>
              <a:rPr lang="en-US" dirty="0" smtClean="0"/>
              <a:t>opportunities. </a:t>
            </a:r>
            <a:r>
              <a:rPr lang="en-US" dirty="0"/>
              <a:t>People with schooling or employment restrictions only are those who need extra support in their schooling or occupation because of their disability, but who do not fall into any of the other disability status categories.</a:t>
            </a:r>
            <a:br>
              <a:rPr lang="en-US" dirty="0"/>
            </a:br>
            <a:r>
              <a:rPr lang="en-US" dirty="0"/>
              <a:t/>
            </a:r>
            <a:br>
              <a:rPr lang="en-US" dirty="0"/>
            </a:br>
            <a:r>
              <a:rPr lang="en-US" dirty="0"/>
              <a:t>In 2003, 49% of people without disability aged 15-64 years who were living in households, had completed Year 12. In 2009, there was an improvement with 55% of this same cohort completing Year 12. </a:t>
            </a:r>
            <a:br>
              <a:rPr lang="en-US" dirty="0"/>
            </a:br>
            <a:r>
              <a:rPr lang="en-US" dirty="0"/>
              <a:t/>
            </a:r>
            <a:br>
              <a:rPr lang="en-US" dirty="0"/>
            </a:br>
            <a:r>
              <a:rPr lang="en-US" dirty="0"/>
              <a:t>However, the same degree of improvement in school retention rates was not evident for people with profound or severe core-activity limitations. In 2003, 24% of this cohort had completed Year 12. In 2009, 25% had completed Year 12 (roughly one quarter the rate of improvement experienced by those with no disabilities). </a:t>
            </a:r>
            <a:br>
              <a:rPr lang="en-US" dirty="0"/>
            </a:br>
            <a:r>
              <a:rPr lang="en-US" dirty="0"/>
              <a:t/>
            </a:r>
            <a:br>
              <a:rPr lang="en-US" dirty="0"/>
            </a:br>
            <a:endParaRPr lang="en-AU" dirty="0"/>
          </a:p>
        </p:txBody>
      </p:sp>
    </p:spTree>
    <p:extLst>
      <p:ext uri="{BB962C8B-B14F-4D97-AF65-F5344CB8AC3E}">
        <p14:creationId xmlns:p14="http://schemas.microsoft.com/office/powerpoint/2010/main" val="1145923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399"/>
            <a:ext cx="8095818"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608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AU" b="1" dirty="0" smtClean="0"/>
              <a:t>Labour Force access and participation</a:t>
            </a:r>
            <a:endParaRPr lang="en-AU" b="1" dirty="0"/>
          </a:p>
        </p:txBody>
      </p:sp>
      <p:sp>
        <p:nvSpPr>
          <p:cNvPr id="3" name="Content Placeholder 2"/>
          <p:cNvSpPr>
            <a:spLocks noGrp="1"/>
          </p:cNvSpPr>
          <p:nvPr>
            <p:ph idx="1"/>
          </p:nvPr>
        </p:nvSpPr>
        <p:spPr>
          <a:xfrm>
            <a:off x="457200" y="838200"/>
            <a:ext cx="8229600" cy="5867400"/>
          </a:xfrm>
        </p:spPr>
        <p:txBody>
          <a:bodyPr>
            <a:normAutofit fontScale="62500" lnSpcReduction="20000"/>
          </a:bodyPr>
          <a:lstStyle/>
          <a:p>
            <a:r>
              <a:rPr lang="en-US" dirty="0"/>
              <a:t>According to The National Disability Strategy (2011):</a:t>
            </a:r>
            <a:br>
              <a:rPr lang="en-US" dirty="0"/>
            </a:br>
            <a:r>
              <a:rPr lang="en-US" dirty="0"/>
              <a:t/>
            </a:r>
            <a:br>
              <a:rPr lang="en-US" dirty="0"/>
            </a:br>
            <a:r>
              <a:rPr lang="en-US" i="1" dirty="0"/>
              <a:t>Work is essential to an individual's economic security and is important to achieving social inclusion. Employment contributes to physical and mental health, personal wellbeing and a sense of identity. Income from employment increases financial independence and raises living standards. </a:t>
            </a:r>
            <a:r>
              <a:rPr lang="en-US" baseline="30000" dirty="0"/>
              <a:t>4</a:t>
            </a:r>
            <a:r>
              <a:rPr lang="en-US" dirty="0"/>
              <a:t/>
            </a:r>
            <a:br>
              <a:rPr lang="en-US" dirty="0"/>
            </a:br>
            <a:r>
              <a:rPr lang="en-US" dirty="0"/>
              <a:t/>
            </a:r>
            <a:br>
              <a:rPr lang="en-US" dirty="0"/>
            </a:br>
            <a:r>
              <a:rPr lang="en-US" dirty="0"/>
              <a:t>The economic independence employment brings is also important as it helps people with disabilities to exercise more choice in their lives, aids them to live independently and facilitates their inclusion in the community. These are all issues covered in the United Nations Convention on the Rights of Persons with Disabilities. Article 27 of the United Nations Conventions also </a:t>
            </a:r>
            <a:r>
              <a:rPr lang="en-US" dirty="0" err="1"/>
              <a:t>recognises</a:t>
            </a:r>
            <a:r>
              <a:rPr lang="en-US" dirty="0"/>
              <a:t>: </a:t>
            </a:r>
            <a:br>
              <a:rPr lang="en-US" dirty="0"/>
            </a:br>
            <a:r>
              <a:rPr lang="en-US" b="1" dirty="0"/>
              <a:t/>
            </a:r>
            <a:br>
              <a:rPr lang="en-US" b="1" dirty="0"/>
            </a:br>
            <a:r>
              <a:rPr lang="en-US" i="1" dirty="0"/>
              <a:t>the right of persons with disabilities to work, on an equal basis with others; this includes the right to the opportunity to gain a living by work freely chosen or accepted in a </a:t>
            </a:r>
            <a:r>
              <a:rPr lang="en-US" i="1" dirty="0" err="1"/>
              <a:t>labour</a:t>
            </a:r>
            <a:r>
              <a:rPr lang="en-US" i="1" dirty="0"/>
              <a:t> market and work environment that is open, inclusive and accessible to persons with disabilities </a:t>
            </a:r>
            <a:r>
              <a:rPr lang="en-US" i="1" baseline="30000" dirty="0"/>
              <a:t>7</a:t>
            </a:r>
            <a:r>
              <a:rPr lang="en-US" i="1" dirty="0"/>
              <a:t>.</a:t>
            </a:r>
            <a:r>
              <a:rPr lang="en-US" dirty="0"/>
              <a:t/>
            </a:r>
            <a:br>
              <a:rPr lang="en-US" dirty="0"/>
            </a:br>
            <a:r>
              <a:rPr lang="en-US" dirty="0"/>
              <a:t/>
            </a:r>
            <a:br>
              <a:rPr lang="en-US" dirty="0"/>
            </a:br>
            <a:endParaRPr lang="en-AU" dirty="0"/>
          </a:p>
        </p:txBody>
      </p:sp>
    </p:spTree>
    <p:extLst>
      <p:ext uri="{BB962C8B-B14F-4D97-AF65-F5344CB8AC3E}">
        <p14:creationId xmlns:p14="http://schemas.microsoft.com/office/powerpoint/2010/main" val="1179322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r>
              <a:rPr lang="en-US" dirty="0" err="1"/>
              <a:t>Labour</a:t>
            </a:r>
            <a:r>
              <a:rPr lang="en-US" dirty="0"/>
              <a:t> force outcomes for people with disabilities remained below this UN target in 2009. Of those aged 15-64 years and living in households, 54% were participating in the </a:t>
            </a:r>
            <a:r>
              <a:rPr lang="en-US" dirty="0" err="1"/>
              <a:t>labour</a:t>
            </a:r>
            <a:r>
              <a:rPr lang="en-US" dirty="0"/>
              <a:t> force, compared to 83% of the non-disabled population. Women with disabilities were particularly affected, with a participation rate of 49%, well below the 60% participation rate of males with disabilities and the 77% participation rate of females without disabilities.</a:t>
            </a:r>
            <a:br>
              <a:rPr lang="en-US" dirty="0"/>
            </a:br>
            <a:r>
              <a:rPr lang="en-US" dirty="0"/>
              <a:t/>
            </a:r>
            <a:br>
              <a:rPr lang="en-US" dirty="0"/>
            </a:br>
            <a:r>
              <a:rPr lang="en-US" dirty="0"/>
              <a:t>A person’s disability status factored heavily into whether or not they were likely to be participating in the </a:t>
            </a:r>
            <a:r>
              <a:rPr lang="en-US" dirty="0" err="1"/>
              <a:t>labour</a:t>
            </a:r>
            <a:r>
              <a:rPr lang="en-US" dirty="0"/>
              <a:t> force. Those with a profound level of core activity limitation had a </a:t>
            </a:r>
            <a:r>
              <a:rPr lang="en-US" dirty="0" err="1"/>
              <a:t>labour</a:t>
            </a:r>
            <a:r>
              <a:rPr lang="en-US" dirty="0"/>
              <a:t> force participation of 17%, much lower than the participation rate of the non-disabled population </a:t>
            </a:r>
            <a:endParaRPr lang="en-AU" dirty="0"/>
          </a:p>
        </p:txBody>
      </p:sp>
    </p:spTree>
    <p:extLst>
      <p:ext uri="{BB962C8B-B14F-4D97-AF65-F5344CB8AC3E}">
        <p14:creationId xmlns:p14="http://schemas.microsoft.com/office/powerpoint/2010/main" val="82624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8095816" cy="387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32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Multiculturalism</a:t>
            </a:r>
            <a:endParaRPr lang="en-AU" dirty="0"/>
          </a:p>
        </p:txBody>
      </p:sp>
      <p:sp>
        <p:nvSpPr>
          <p:cNvPr id="3" name="Content Placeholder 2"/>
          <p:cNvSpPr>
            <a:spLocks noGrp="1"/>
          </p:cNvSpPr>
          <p:nvPr>
            <p:ph idx="1"/>
          </p:nvPr>
        </p:nvSpPr>
        <p:spPr/>
        <p:txBody>
          <a:bodyPr/>
          <a:lstStyle/>
          <a:p>
            <a:pPr marL="0" indent="0">
              <a:buNone/>
            </a:pPr>
            <a:r>
              <a:rPr lang="en-AU" i="1" dirty="0" smtClean="0"/>
              <a:t>See PowerPoint ‘Census in Multicultural Australia’ 2011.</a:t>
            </a:r>
            <a:endParaRPr lang="en-AU" i="1" dirty="0"/>
          </a:p>
        </p:txBody>
      </p:sp>
    </p:spTree>
    <p:extLst>
      <p:ext uri="{BB962C8B-B14F-4D97-AF65-F5344CB8AC3E}">
        <p14:creationId xmlns:p14="http://schemas.microsoft.com/office/powerpoint/2010/main" val="2736119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91" y="1600200"/>
            <a:ext cx="9051782"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08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ormAutofit fontScale="90000"/>
          </a:bodyPr>
          <a:lstStyle/>
          <a:p>
            <a:r>
              <a:rPr lang="en-AU" dirty="0" smtClean="0"/>
              <a:t>Restrictions of choice (type of job/full time and part-time)</a:t>
            </a:r>
            <a:endParaRPr lang="en-AU"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sz="3400" dirty="0"/>
              <a:t>Of those people aged 15-64 years who were living in households and had disabilities, over 51% reported being restricted in the type of job they can do. In terms of other employment restrictions experienced by people with disabilities, 30% reported they were restricted in the number of hours they could work and 41% reported having difficulty changing jobs or getting a preferred job</a:t>
            </a:r>
            <a:r>
              <a:rPr lang="en-US" sz="3400" dirty="0" smtClean="0"/>
              <a:t>.</a:t>
            </a:r>
          </a:p>
          <a:p>
            <a:r>
              <a:rPr lang="en-US" sz="3400" dirty="0" smtClean="0"/>
              <a:t>When </a:t>
            </a:r>
            <a:r>
              <a:rPr lang="en-US" sz="3400" dirty="0"/>
              <a:t>people with disabilities were employed and required an average of one day a week away from work because of their condition, the type of arrangements they used were influenced by whether they worked full-time or </a:t>
            </a:r>
            <a:r>
              <a:rPr lang="en-US" sz="3400" dirty="0" smtClean="0"/>
              <a:t>part-time. People </a:t>
            </a:r>
            <a:r>
              <a:rPr lang="en-US" sz="3400" dirty="0"/>
              <a:t>working part-time most often reported using ‘flexible hours’ to accommodate the time off they needed (53%), while those working full-time were most likely to report 'sick leave' (35%). </a:t>
            </a:r>
            <a:br>
              <a:rPr lang="en-US" sz="3400" dirty="0"/>
            </a:br>
            <a:r>
              <a:rPr lang="en-US" dirty="0"/>
              <a:t/>
            </a:r>
            <a:br>
              <a:rPr lang="en-US" dirty="0"/>
            </a:br>
            <a:endParaRPr lang="en-AU" dirty="0"/>
          </a:p>
        </p:txBody>
      </p:sp>
    </p:spTree>
    <p:extLst>
      <p:ext uri="{BB962C8B-B14F-4D97-AF65-F5344CB8AC3E}">
        <p14:creationId xmlns:p14="http://schemas.microsoft.com/office/powerpoint/2010/main" val="976276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S: Examine ways to reduce inequality</a:t>
            </a:r>
            <a:endParaRPr lang="en-AU" b="1" dirty="0"/>
          </a:p>
        </p:txBody>
      </p:sp>
      <p:sp>
        <p:nvSpPr>
          <p:cNvPr id="3" name="Content Placeholder 2"/>
          <p:cNvSpPr>
            <a:spLocks noGrp="1"/>
          </p:cNvSpPr>
          <p:nvPr>
            <p:ph idx="1"/>
          </p:nvPr>
        </p:nvSpPr>
        <p:spPr/>
        <p:txBody>
          <a:bodyPr>
            <a:normAutofit lnSpcReduction="10000"/>
          </a:bodyPr>
          <a:lstStyle/>
          <a:p>
            <a:r>
              <a:rPr lang="en-US" dirty="0" smtClean="0"/>
              <a:t>legislation </a:t>
            </a:r>
            <a:r>
              <a:rPr lang="en-US" dirty="0"/>
              <a:t>introduced to reduce inequality – local, national and </a:t>
            </a:r>
            <a:r>
              <a:rPr lang="en-US" dirty="0" smtClean="0"/>
              <a:t>global</a:t>
            </a:r>
          </a:p>
          <a:p>
            <a:pPr marL="0" indent="0">
              <a:buNone/>
            </a:pPr>
            <a:endParaRPr lang="en-AU" dirty="0"/>
          </a:p>
          <a:p>
            <a:pPr marL="0" indent="0">
              <a:buNone/>
            </a:pPr>
            <a:r>
              <a:rPr lang="en-US" dirty="0" smtClean="0"/>
              <a:t>• affirmative </a:t>
            </a:r>
            <a:r>
              <a:rPr lang="en-US" dirty="0"/>
              <a:t>action policies </a:t>
            </a:r>
            <a:endParaRPr lang="en-US" dirty="0" smtClean="0"/>
          </a:p>
          <a:p>
            <a:pPr marL="0" indent="0">
              <a:buNone/>
            </a:pPr>
            <a:endParaRPr lang="en-AU" dirty="0"/>
          </a:p>
          <a:p>
            <a:pPr marL="0" indent="0">
              <a:buNone/>
            </a:pPr>
            <a:r>
              <a:rPr lang="en-US" dirty="0" smtClean="0"/>
              <a:t>• community initiatives</a:t>
            </a:r>
          </a:p>
          <a:p>
            <a:pPr marL="0" indent="0">
              <a:buNone/>
            </a:pPr>
            <a:endParaRPr lang="en-AU" dirty="0"/>
          </a:p>
          <a:p>
            <a:pPr marL="0" indent="0">
              <a:buNone/>
            </a:pPr>
            <a:r>
              <a:rPr lang="en-US" dirty="0" smtClean="0"/>
              <a:t>• welfare </a:t>
            </a:r>
            <a:r>
              <a:rPr lang="en-US" dirty="0"/>
              <a:t>systems</a:t>
            </a:r>
            <a:endParaRPr lang="en-AU" dirty="0"/>
          </a:p>
          <a:p>
            <a:endParaRPr lang="en-AU" dirty="0"/>
          </a:p>
        </p:txBody>
      </p:sp>
    </p:spTree>
    <p:extLst>
      <p:ext uri="{BB962C8B-B14F-4D97-AF65-F5344CB8AC3E}">
        <p14:creationId xmlns:p14="http://schemas.microsoft.com/office/powerpoint/2010/main" val="1242774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Government Legislation</a:t>
            </a:r>
            <a:endParaRPr lang="en-AU" b="1" dirty="0"/>
          </a:p>
        </p:txBody>
      </p:sp>
      <p:sp>
        <p:nvSpPr>
          <p:cNvPr id="3" name="Content Placeholder 2"/>
          <p:cNvSpPr>
            <a:spLocks noGrp="1"/>
          </p:cNvSpPr>
          <p:nvPr>
            <p:ph idx="1"/>
          </p:nvPr>
        </p:nvSpPr>
        <p:spPr>
          <a:xfrm>
            <a:off x="457200" y="1219200"/>
            <a:ext cx="8229600" cy="5486400"/>
          </a:xfrm>
        </p:spPr>
        <p:txBody>
          <a:bodyPr>
            <a:normAutofit fontScale="62500" lnSpcReduction="20000"/>
          </a:bodyPr>
          <a:lstStyle/>
          <a:p>
            <a:pPr marL="0" indent="0">
              <a:buNone/>
            </a:pPr>
            <a:r>
              <a:rPr lang="en-AU" dirty="0"/>
              <a:t>1  Short title </a:t>
            </a:r>
          </a:p>
          <a:p>
            <a:pPr marL="0" indent="0">
              <a:buNone/>
            </a:pPr>
            <a:r>
              <a:rPr lang="en-AU" dirty="0"/>
              <a:t>                   </a:t>
            </a:r>
            <a:r>
              <a:rPr lang="en-AU" b="1" dirty="0"/>
              <a:t>This Act may be cited as the Disability Discrimination Act 1992</a:t>
            </a:r>
            <a:r>
              <a:rPr lang="en-AU" b="1" dirty="0" smtClean="0"/>
              <a:t>.</a:t>
            </a:r>
          </a:p>
          <a:p>
            <a:pPr marL="0" indent="0">
              <a:buNone/>
            </a:pPr>
            <a:r>
              <a:rPr lang="en-AU" dirty="0" smtClean="0"/>
              <a:t> </a:t>
            </a:r>
            <a:r>
              <a:rPr lang="en-AU" dirty="0"/>
              <a:t>        </a:t>
            </a:r>
            <a:endParaRPr lang="en-AU" dirty="0" smtClean="0"/>
          </a:p>
          <a:p>
            <a:pPr marL="0" indent="0">
              <a:buNone/>
            </a:pPr>
            <a:r>
              <a:rPr lang="en-AU" dirty="0" smtClean="0"/>
              <a:t>2</a:t>
            </a:r>
            <a:r>
              <a:rPr lang="en-AU" dirty="0"/>
              <a:t>  </a:t>
            </a:r>
            <a:r>
              <a:rPr lang="en-AU" dirty="0" smtClean="0"/>
              <a:t>Objectives</a:t>
            </a:r>
            <a:endParaRPr lang="en-AU" dirty="0"/>
          </a:p>
          <a:p>
            <a:pPr marL="0" indent="0">
              <a:buNone/>
            </a:pPr>
            <a:r>
              <a:rPr lang="en-AU" dirty="0" smtClean="0"/>
              <a:t>The objectives </a:t>
            </a:r>
            <a:r>
              <a:rPr lang="en-AU" dirty="0"/>
              <a:t>of this Act are:</a:t>
            </a:r>
          </a:p>
          <a:p>
            <a:pPr marL="0" indent="0">
              <a:buNone/>
            </a:pPr>
            <a:r>
              <a:rPr lang="en-AU" dirty="0"/>
              <a:t>                     (a)  to </a:t>
            </a:r>
            <a:r>
              <a:rPr lang="en-AU" b="1" dirty="0"/>
              <a:t>eliminate, as far as possible, discrimination </a:t>
            </a:r>
            <a:r>
              <a:rPr lang="en-AU" dirty="0"/>
              <a:t>against persons on the ground of disability in the areas of:</a:t>
            </a:r>
          </a:p>
          <a:p>
            <a:pPr marL="0" indent="0">
              <a:buNone/>
            </a:pPr>
            <a:r>
              <a:rPr lang="en-AU" dirty="0"/>
              <a:t>                     </a:t>
            </a:r>
            <a:r>
              <a:rPr lang="en-AU" dirty="0" smtClean="0"/>
              <a:t>(</a:t>
            </a:r>
            <a:r>
              <a:rPr lang="en-AU" dirty="0" err="1"/>
              <a:t>i</a:t>
            </a:r>
            <a:r>
              <a:rPr lang="en-AU" dirty="0"/>
              <a:t>)  work, accommodation, education, access to premises, clubs and sport; and</a:t>
            </a:r>
          </a:p>
          <a:p>
            <a:pPr marL="0" indent="0">
              <a:buNone/>
            </a:pPr>
            <a:r>
              <a:rPr lang="en-AU" dirty="0"/>
              <a:t>                     </a:t>
            </a:r>
            <a:r>
              <a:rPr lang="en-AU" dirty="0" smtClean="0"/>
              <a:t>(</a:t>
            </a:r>
            <a:r>
              <a:rPr lang="en-AU" dirty="0"/>
              <a:t>ii)  the provision of goods, facilities, services and land; and</a:t>
            </a:r>
          </a:p>
          <a:p>
            <a:pPr marL="0" indent="0">
              <a:buNone/>
            </a:pPr>
            <a:r>
              <a:rPr lang="en-AU" dirty="0"/>
              <a:t>                     </a:t>
            </a:r>
            <a:r>
              <a:rPr lang="en-AU" dirty="0" smtClean="0"/>
              <a:t>(</a:t>
            </a:r>
            <a:r>
              <a:rPr lang="en-AU" dirty="0"/>
              <a:t>iii)  existing laws; and</a:t>
            </a:r>
          </a:p>
          <a:p>
            <a:pPr marL="0" indent="0">
              <a:buNone/>
            </a:pPr>
            <a:r>
              <a:rPr lang="en-AU" dirty="0"/>
              <a:t>                    </a:t>
            </a:r>
            <a:r>
              <a:rPr lang="en-AU" dirty="0" smtClean="0"/>
              <a:t> (</a:t>
            </a:r>
            <a:r>
              <a:rPr lang="en-AU" dirty="0"/>
              <a:t>iv)  the administration of Commonwealth laws and programs; and</a:t>
            </a:r>
          </a:p>
          <a:p>
            <a:pPr marL="0" indent="0">
              <a:buNone/>
            </a:pPr>
            <a:r>
              <a:rPr lang="en-AU" dirty="0"/>
              <a:t>                    </a:t>
            </a:r>
            <a:r>
              <a:rPr lang="en-AU" dirty="0" smtClean="0"/>
              <a:t> </a:t>
            </a:r>
          </a:p>
          <a:p>
            <a:pPr marL="0" indent="0">
              <a:buNone/>
            </a:pPr>
            <a:r>
              <a:rPr lang="en-AU" dirty="0"/>
              <a:t> </a:t>
            </a:r>
            <a:r>
              <a:rPr lang="en-AU" dirty="0" smtClean="0"/>
              <a:t>                     (</a:t>
            </a:r>
            <a:r>
              <a:rPr lang="en-AU" dirty="0"/>
              <a:t>b)  to ensure, as far as practicable, that persons with disabilities have the same rights to equality before the law as the rest of the community; and</a:t>
            </a:r>
          </a:p>
          <a:p>
            <a:pPr marL="0" indent="0">
              <a:buNone/>
            </a:pPr>
            <a:r>
              <a:rPr lang="en-AU" dirty="0"/>
              <a:t>                     (c)  to </a:t>
            </a:r>
            <a:r>
              <a:rPr lang="en-AU" b="1" dirty="0"/>
              <a:t>promote recognition and acceptance within the community </a:t>
            </a:r>
            <a:r>
              <a:rPr lang="en-AU" dirty="0"/>
              <a:t>of the principle that persons with disabilities have the same fundamental rights as the rest of the community.</a:t>
            </a:r>
          </a:p>
          <a:p>
            <a:endParaRPr lang="en-AU" dirty="0"/>
          </a:p>
        </p:txBody>
      </p:sp>
    </p:spTree>
    <p:extLst>
      <p:ext uri="{BB962C8B-B14F-4D97-AF65-F5344CB8AC3E}">
        <p14:creationId xmlns:p14="http://schemas.microsoft.com/office/powerpoint/2010/main" val="4061516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Affirmative Action Policies</a:t>
            </a:r>
            <a:endParaRPr lang="en-AU" b="1" dirty="0"/>
          </a:p>
        </p:txBody>
      </p:sp>
      <p:sp>
        <p:nvSpPr>
          <p:cNvPr id="3" name="Content Placeholder 2"/>
          <p:cNvSpPr>
            <a:spLocks noGrp="1"/>
          </p:cNvSpPr>
          <p:nvPr>
            <p:ph idx="1"/>
          </p:nvPr>
        </p:nvSpPr>
        <p:spPr/>
        <p:txBody>
          <a:bodyPr>
            <a:normAutofit lnSpcReduction="10000"/>
          </a:bodyPr>
          <a:lstStyle/>
          <a:p>
            <a:r>
              <a:rPr lang="en-AU" dirty="0" smtClean="0"/>
              <a:t>Affirmative action is more commonly known as positive discrimination. That is, discrimination that aims to reverse past wrongs or compensate and improve the position of the victims of discrimination unequal access to resources. </a:t>
            </a:r>
          </a:p>
          <a:p>
            <a:pPr marL="0" indent="0">
              <a:buNone/>
            </a:pPr>
            <a:endParaRPr lang="en-AU" dirty="0"/>
          </a:p>
          <a:p>
            <a:pPr marL="0" indent="0">
              <a:buNone/>
            </a:pPr>
            <a:r>
              <a:rPr lang="en-AU" dirty="0" smtClean="0"/>
              <a:t>E.g. Nova Employment </a:t>
            </a:r>
            <a:r>
              <a:rPr lang="en-AU" i="1" dirty="0" smtClean="0"/>
              <a:t>‘Focus on Ability’</a:t>
            </a:r>
          </a:p>
          <a:p>
            <a:pPr marL="0" indent="0">
              <a:buNone/>
            </a:pPr>
            <a:r>
              <a:rPr lang="en-AU" dirty="0">
                <a:hlinkClick r:id="rId2"/>
              </a:rPr>
              <a:t>http://www.novaemployment.com.au</a:t>
            </a:r>
            <a:r>
              <a:rPr lang="en-AU" dirty="0" smtClean="0">
                <a:hlinkClick r:id="rId2"/>
              </a:rPr>
              <a:t>/</a:t>
            </a:r>
            <a:endParaRPr lang="en-AU" dirty="0" smtClean="0"/>
          </a:p>
          <a:p>
            <a:pPr marL="0" indent="0">
              <a:buNone/>
            </a:pPr>
            <a:endParaRPr lang="en-AU" dirty="0"/>
          </a:p>
        </p:txBody>
      </p:sp>
    </p:spTree>
    <p:extLst>
      <p:ext uri="{BB962C8B-B14F-4D97-AF65-F5344CB8AC3E}">
        <p14:creationId xmlns:p14="http://schemas.microsoft.com/office/powerpoint/2010/main" val="297826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Community Initiatives</a:t>
            </a:r>
            <a:endParaRPr lang="en-AU" b="1" dirty="0"/>
          </a:p>
        </p:txBody>
      </p:sp>
      <p:sp>
        <p:nvSpPr>
          <p:cNvPr id="3" name="Content Placeholder 2"/>
          <p:cNvSpPr>
            <a:spLocks noGrp="1"/>
          </p:cNvSpPr>
          <p:nvPr>
            <p:ph idx="1"/>
          </p:nvPr>
        </p:nvSpPr>
        <p:spPr/>
        <p:txBody>
          <a:bodyPr/>
          <a:lstStyle/>
          <a:p>
            <a:r>
              <a:rPr lang="en-AU" dirty="0" smtClean="0"/>
              <a:t>Look for own example…e.g. non-government organisations</a:t>
            </a:r>
            <a:endParaRPr lang="en-AU" dirty="0"/>
          </a:p>
        </p:txBody>
      </p:sp>
    </p:spTree>
    <p:extLst>
      <p:ext uri="{BB962C8B-B14F-4D97-AF65-F5344CB8AC3E}">
        <p14:creationId xmlns:p14="http://schemas.microsoft.com/office/powerpoint/2010/main" val="3178653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AU" b="1" dirty="0" smtClean="0"/>
              <a:t>Welfare Systems</a:t>
            </a:r>
            <a:endParaRPr lang="en-AU" b="1" dirty="0"/>
          </a:p>
        </p:txBody>
      </p:sp>
      <p:sp>
        <p:nvSpPr>
          <p:cNvPr id="3" name="Content Placeholder 2"/>
          <p:cNvSpPr>
            <a:spLocks noGrp="1"/>
          </p:cNvSpPr>
          <p:nvPr>
            <p:ph idx="1"/>
          </p:nvPr>
        </p:nvSpPr>
        <p:spPr>
          <a:xfrm>
            <a:off x="457200" y="762000"/>
            <a:ext cx="8229600" cy="6096000"/>
          </a:xfrm>
        </p:spPr>
        <p:txBody>
          <a:bodyPr>
            <a:normAutofit fontScale="55000" lnSpcReduction="20000"/>
          </a:bodyPr>
          <a:lstStyle/>
          <a:p>
            <a:r>
              <a:rPr lang="en-AU" b="1" dirty="0" smtClean="0"/>
              <a:t>National Disability Insurance Scheme (2012)</a:t>
            </a:r>
          </a:p>
          <a:p>
            <a:r>
              <a:rPr lang="en-US" b="1" dirty="0"/>
              <a:t>What is an NDIS?</a:t>
            </a:r>
          </a:p>
          <a:p>
            <a:r>
              <a:rPr lang="en-US" dirty="0"/>
              <a:t>Depending on life’s chances, any one of us could be living with a permanent disability that significantly reduces our ability to independently care for ourselves. On average, every 30 minutes someone in Australia is diagnosed with a significant disability.</a:t>
            </a:r>
          </a:p>
          <a:p>
            <a:r>
              <a:rPr lang="en-US" dirty="0"/>
              <a:t>Yet in Australia, we have a cruel lottery where the services and support people with disability, their families and </a:t>
            </a:r>
            <a:r>
              <a:rPr lang="en-US" dirty="0" err="1"/>
              <a:t>carers</a:t>
            </a:r>
            <a:r>
              <a:rPr lang="en-US" dirty="0"/>
              <a:t> receive depends on where they live, what disability they have, and how they attained that disability.</a:t>
            </a:r>
          </a:p>
          <a:p>
            <a:r>
              <a:rPr lang="en-US" dirty="0"/>
              <a:t>As the </a:t>
            </a:r>
            <a:r>
              <a:rPr lang="en-US" dirty="0">
                <a:hlinkClick r:id="rId2"/>
              </a:rPr>
              <a:t>Productivity Commission</a:t>
            </a:r>
            <a:r>
              <a:rPr lang="en-US" dirty="0"/>
              <a:t> found, while there are pockets of success in some states, no disability support arrangements in any state or territory are working well in all areas.</a:t>
            </a:r>
          </a:p>
          <a:p>
            <a:r>
              <a:rPr lang="en-US" dirty="0"/>
              <a:t>This is despite the enormous effort of disability workers on the ground helping to provide support and services to people with disability, their families and </a:t>
            </a:r>
            <a:r>
              <a:rPr lang="en-US" dirty="0" err="1"/>
              <a:t>carers</a:t>
            </a:r>
            <a:r>
              <a:rPr lang="en-US" dirty="0"/>
              <a:t>, and with funding from all levels of government.</a:t>
            </a:r>
          </a:p>
          <a:p>
            <a:r>
              <a:rPr lang="en-US" dirty="0"/>
              <a:t>Instead, people with disability are caught in a system that responds to crisis; a system that drips out support rather than invests in someone’s future. A system that is failing.</a:t>
            </a:r>
          </a:p>
          <a:p>
            <a:r>
              <a:rPr lang="en-US" dirty="0"/>
              <a:t>The Prime Minister released the </a:t>
            </a:r>
            <a:r>
              <a:rPr lang="en-US" dirty="0">
                <a:hlinkClick r:id="rId2"/>
              </a:rPr>
              <a:t>Productivity Commission’s report</a:t>
            </a:r>
            <a:r>
              <a:rPr lang="en-US" dirty="0"/>
              <a:t> on 10 August 2011 and all governments agreed with the recommendation to establish a National Disability Insurance Scheme (NDIS).</a:t>
            </a:r>
          </a:p>
          <a:p>
            <a:r>
              <a:rPr lang="en-US" dirty="0"/>
              <a:t>An NDIS will turn the way we currently provide disability services on its head. Rather than funding based on historical budget allocations, a funding pool will be based on actuarial assessment of need.</a:t>
            </a:r>
          </a:p>
          <a:p>
            <a:pPr marL="0" indent="0">
              <a:buNone/>
            </a:pPr>
            <a:endParaRPr lang="en-AU" b="1" dirty="0"/>
          </a:p>
        </p:txBody>
      </p:sp>
    </p:spTree>
    <p:extLst>
      <p:ext uri="{BB962C8B-B14F-4D97-AF65-F5344CB8AC3E}">
        <p14:creationId xmlns:p14="http://schemas.microsoft.com/office/powerpoint/2010/main" val="341064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55000" lnSpcReduction="20000"/>
          </a:bodyPr>
          <a:lstStyle/>
          <a:p>
            <a:r>
              <a:rPr lang="en-US" dirty="0"/>
              <a:t>It will </a:t>
            </a:r>
            <a:r>
              <a:rPr lang="en-US" dirty="0" err="1"/>
              <a:t>recognise</a:t>
            </a:r>
            <a:r>
              <a:rPr lang="en-US" dirty="0"/>
              <a:t> that disability is for a lifetime, and so it will take a lifelong approach to providing care and support. This means that assessment will look beyond the immediate need, and across the course of a person’s life. For example, home modifications might be expensive up front, but if they afford a person with significant disability the opportunity of greater independence, or if they mean that a parent </a:t>
            </a:r>
            <a:r>
              <a:rPr lang="en-US" dirty="0" err="1"/>
              <a:t>carer</a:t>
            </a:r>
            <a:r>
              <a:rPr lang="en-US" dirty="0"/>
              <a:t> can continue to care for their loved one, it’s a good investment.</a:t>
            </a:r>
          </a:p>
          <a:p>
            <a:r>
              <a:rPr lang="en-US" dirty="0"/>
              <a:t>Taking a </a:t>
            </a:r>
            <a:r>
              <a:rPr lang="en-US" b="1" dirty="0"/>
              <a:t>lifelong approach also means focusing on intensive early intervention</a:t>
            </a:r>
            <a:r>
              <a:rPr lang="en-US" dirty="0"/>
              <a:t>, particularly for people where there is good evidence that it will substantially improve functioning or delay or lesson a decline in functioning.</a:t>
            </a:r>
          </a:p>
          <a:p>
            <a:r>
              <a:rPr lang="en-US" dirty="0"/>
              <a:t>Importantly, an NDIS will support choice for people with disability, their families and </a:t>
            </a:r>
            <a:r>
              <a:rPr lang="en-US" dirty="0" err="1"/>
              <a:t>carers</a:t>
            </a:r>
            <a:r>
              <a:rPr lang="en-US" dirty="0"/>
              <a:t>, and put people in control of the care and support they receive, based on need. Of course, there will also be safeguards in place to support people in exercising this choice and control, and to help them make informed choices.</a:t>
            </a:r>
          </a:p>
          <a:p>
            <a:r>
              <a:rPr lang="en-US" dirty="0"/>
              <a:t>An NDIS will ensure people are no longer “shut out” from opportunities and from independence by providing the appropriate and necessary supports that allow people with disability to reach their full potential.</a:t>
            </a:r>
          </a:p>
          <a:p>
            <a:r>
              <a:rPr lang="en-US" dirty="0"/>
              <a:t>It will nurture and sustain the support of families, </a:t>
            </a:r>
            <a:r>
              <a:rPr lang="en-US" dirty="0" err="1"/>
              <a:t>carers</a:t>
            </a:r>
            <a:r>
              <a:rPr lang="en-US" dirty="0"/>
              <a:t> and friendship groups — the very communities of support that are critical to improving the lives of people with disability.</a:t>
            </a:r>
          </a:p>
          <a:p>
            <a:r>
              <a:rPr lang="en-US" dirty="0"/>
              <a:t>And it will include a </a:t>
            </a:r>
            <a:r>
              <a:rPr lang="en-US" b="1" dirty="0"/>
              <a:t>comprehensive information and referral service, to help people with a disability who need access to mainstream, disability and community supports.</a:t>
            </a:r>
          </a:p>
          <a:p>
            <a:r>
              <a:rPr lang="en-US" dirty="0"/>
              <a:t>A National Disability Insurance Scheme will give all Australians the peace of mind to know that if they have or acquire a disability that leaves them needing daily assistance with everyday life, or if they care for someone who has a disability, that they will be supported.</a:t>
            </a:r>
          </a:p>
          <a:p>
            <a:endParaRPr lang="en-AU" dirty="0"/>
          </a:p>
        </p:txBody>
      </p:sp>
    </p:spTree>
    <p:extLst>
      <p:ext uri="{BB962C8B-B14F-4D97-AF65-F5344CB8AC3E}">
        <p14:creationId xmlns:p14="http://schemas.microsoft.com/office/powerpoint/2010/main" val="389471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has been done so far?</a:t>
            </a:r>
            <a:br>
              <a:rPr lang="en-US" b="1" dirty="0"/>
            </a:br>
            <a:endParaRPr lang="en-AU" dirty="0"/>
          </a:p>
        </p:txBody>
      </p:sp>
      <p:sp>
        <p:nvSpPr>
          <p:cNvPr id="3" name="Content Placeholder 2"/>
          <p:cNvSpPr>
            <a:spLocks noGrp="1"/>
          </p:cNvSpPr>
          <p:nvPr>
            <p:ph idx="1"/>
          </p:nvPr>
        </p:nvSpPr>
        <p:spPr>
          <a:xfrm>
            <a:off x="457200" y="990600"/>
            <a:ext cx="8229600" cy="5715000"/>
          </a:xfrm>
        </p:spPr>
        <p:txBody>
          <a:bodyPr>
            <a:normAutofit fontScale="55000" lnSpcReduction="20000"/>
          </a:bodyPr>
          <a:lstStyle/>
          <a:p>
            <a:r>
              <a:rPr lang="en-US" dirty="0" smtClean="0"/>
              <a:t>The </a:t>
            </a:r>
            <a:r>
              <a:rPr lang="en-US" dirty="0"/>
              <a:t>Australian, state and territory governments started work   immediately in building an NDIS. Progress to date includes:</a:t>
            </a:r>
          </a:p>
          <a:p>
            <a:r>
              <a:rPr lang="en-US" dirty="0"/>
              <a:t>Establishing a Select Council of Treasurers and Disability Services Ministers on Disability Reform to drive development of an NDIS. The Select Council is supported by an Advisory Group. </a:t>
            </a:r>
          </a:p>
          <a:p>
            <a:r>
              <a:rPr lang="en-US" dirty="0"/>
              <a:t>The Government has appointed four expert groups to work under the Advisory Group to guide the more technical requirements of scheme design. Expert groups have been set up to guide: eligibility and assessment, quality and safeguards, sector and workforce capacity and a national approach to control and choice of an NDIS. </a:t>
            </a:r>
          </a:p>
          <a:p>
            <a:r>
              <a:rPr lang="en-US" dirty="0"/>
              <a:t>The Australian Government committed $10 million to support the technical work required to lay the foundations for a launch of an NDIS Scheme. This is allowing the governments to work together to build the critical components, taking into consideration issues such as funding, governance, eligibility, assessment, quality standards and workforce and sector capacity. </a:t>
            </a:r>
          </a:p>
          <a:p>
            <a:r>
              <a:rPr lang="en-US" dirty="0"/>
              <a:t>The Australian Government committed an additional $10 million for projects that examine what needs to be done so that service providers and their workers are able to deliver individual, </a:t>
            </a:r>
            <a:r>
              <a:rPr lang="en-US" dirty="0" err="1"/>
              <a:t>personalised</a:t>
            </a:r>
            <a:r>
              <a:rPr lang="en-US" dirty="0"/>
              <a:t> care, where people with disability and their families and </a:t>
            </a:r>
            <a:r>
              <a:rPr lang="en-US" dirty="0" err="1"/>
              <a:t>carers</a:t>
            </a:r>
            <a:r>
              <a:rPr lang="en-US" dirty="0"/>
              <a:t> have genuine control over the support provided to them. </a:t>
            </a:r>
          </a:p>
          <a:p>
            <a:r>
              <a:rPr lang="en-US" dirty="0"/>
              <a:t>The Australian Government committed $1 billion to support the first stage of an NDIS from July 2013. </a:t>
            </a:r>
          </a:p>
          <a:p>
            <a:r>
              <a:rPr lang="en-US" dirty="0"/>
              <a:t>The Australian Government announced a dedicated agency that will manage the implementation of the first stage of an NDIS. </a:t>
            </a:r>
          </a:p>
          <a:p>
            <a:endParaRPr lang="en-AU" dirty="0"/>
          </a:p>
        </p:txBody>
      </p:sp>
    </p:spTree>
    <p:extLst>
      <p:ext uri="{BB962C8B-B14F-4D97-AF65-F5344CB8AC3E}">
        <p14:creationId xmlns:p14="http://schemas.microsoft.com/office/powerpoint/2010/main" val="3566881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fontScale="77500" lnSpcReduction="20000"/>
          </a:bodyPr>
          <a:lstStyle/>
          <a:p>
            <a:pPr marL="0" indent="0">
              <a:buNone/>
            </a:pPr>
            <a:r>
              <a:rPr lang="en-US" b="1" dirty="0" smtClean="0"/>
              <a:t>S: Examine </a:t>
            </a:r>
            <a:r>
              <a:rPr lang="en-US" b="1" dirty="0"/>
              <a:t>individual and group commonality and difference:</a:t>
            </a:r>
            <a:endParaRPr lang="en-AU" b="1" dirty="0"/>
          </a:p>
          <a:p>
            <a:r>
              <a:rPr lang="en-US" b="1" dirty="0" smtClean="0"/>
              <a:t>the </a:t>
            </a:r>
            <a:r>
              <a:rPr lang="en-US" b="1" dirty="0"/>
              <a:t>similarities that exist between people from different social and cultural groups</a:t>
            </a:r>
            <a:endParaRPr lang="en-AU" b="1" dirty="0"/>
          </a:p>
          <a:p>
            <a:r>
              <a:rPr lang="en-US" b="1" dirty="0" smtClean="0"/>
              <a:t>the </a:t>
            </a:r>
            <a:r>
              <a:rPr lang="en-US" b="1" dirty="0"/>
              <a:t>perception of groups by other groups within society</a:t>
            </a:r>
            <a:endParaRPr lang="en-AU" b="1" dirty="0"/>
          </a:p>
          <a:p>
            <a:r>
              <a:rPr lang="en-US" b="1" dirty="0" smtClean="0"/>
              <a:t>influences </a:t>
            </a:r>
            <a:r>
              <a:rPr lang="en-US" b="1" dirty="0"/>
              <a:t>on individuals’ perceptions of others </a:t>
            </a:r>
            <a:endParaRPr lang="en-AU" b="1" dirty="0"/>
          </a:p>
          <a:p>
            <a:r>
              <a:rPr lang="en-US" b="1" dirty="0" smtClean="0"/>
              <a:t>how </a:t>
            </a:r>
            <a:r>
              <a:rPr lang="en-US" b="1" dirty="0"/>
              <a:t>members of groups see themselves</a:t>
            </a:r>
            <a:endParaRPr lang="en-AU" b="1" dirty="0"/>
          </a:p>
          <a:p>
            <a:r>
              <a:rPr lang="en-US" b="1" dirty="0" smtClean="0"/>
              <a:t>how </a:t>
            </a:r>
            <a:r>
              <a:rPr lang="en-US" b="1" dirty="0"/>
              <a:t>attitudes of group members towards other groups influence </a:t>
            </a:r>
            <a:r>
              <a:rPr lang="en-US" b="1" dirty="0" err="1"/>
              <a:t>behaviour</a:t>
            </a:r>
            <a:r>
              <a:rPr lang="en-US" b="1" dirty="0"/>
              <a:t> </a:t>
            </a:r>
            <a:endParaRPr lang="en-AU" b="1" dirty="0"/>
          </a:p>
          <a:p>
            <a:r>
              <a:rPr lang="en-US" b="1" dirty="0" smtClean="0">
                <a:solidFill>
                  <a:srgbClr val="00B050"/>
                </a:solidFill>
              </a:rPr>
              <a:t>the </a:t>
            </a:r>
            <a:r>
              <a:rPr lang="en-US" b="1" dirty="0">
                <a:solidFill>
                  <a:srgbClr val="00B050"/>
                </a:solidFill>
              </a:rPr>
              <a:t>role and influence of historical, political and legal forces in the generation and maintenance of social inequality, prejudice and discrimination in Australian society and culture</a:t>
            </a:r>
            <a:endParaRPr lang="en-AU" b="1" dirty="0">
              <a:solidFill>
                <a:srgbClr val="00B050"/>
              </a:solidFill>
            </a:endParaRPr>
          </a:p>
          <a:p>
            <a:r>
              <a:rPr lang="en-US" b="1" dirty="0" smtClean="0">
                <a:solidFill>
                  <a:srgbClr val="00B050"/>
                </a:solidFill>
              </a:rPr>
              <a:t>the </a:t>
            </a:r>
            <a:r>
              <a:rPr lang="en-US" b="1" dirty="0">
                <a:solidFill>
                  <a:srgbClr val="00B050"/>
                </a:solidFill>
              </a:rPr>
              <a:t>extent to which inequality is </a:t>
            </a:r>
            <a:r>
              <a:rPr lang="en-US" b="1" dirty="0" err="1" smtClean="0">
                <a:solidFill>
                  <a:srgbClr val="00B050"/>
                </a:solidFill>
              </a:rPr>
              <a:t>institutionalised</a:t>
            </a:r>
            <a:endParaRPr lang="en-US" b="1" dirty="0" smtClean="0">
              <a:solidFill>
                <a:srgbClr val="00B050"/>
              </a:solidFill>
            </a:endParaRPr>
          </a:p>
          <a:p>
            <a:pPr marL="0" indent="0">
              <a:buNone/>
            </a:pPr>
            <a:r>
              <a:rPr lang="en-US" dirty="0" smtClean="0">
                <a:solidFill>
                  <a:srgbClr val="FF0000"/>
                </a:solidFill>
              </a:rPr>
              <a:t>Make notes on the above points using the </a:t>
            </a:r>
            <a:r>
              <a:rPr lang="en-US" i="1" dirty="0" smtClean="0">
                <a:solidFill>
                  <a:srgbClr val="FF0000"/>
                </a:solidFill>
              </a:rPr>
              <a:t>Four Corners,</a:t>
            </a:r>
            <a:r>
              <a:rPr lang="en-US" b="1" i="1" dirty="0" smtClean="0">
                <a:solidFill>
                  <a:srgbClr val="FF0000"/>
                </a:solidFill>
              </a:rPr>
              <a:t> </a:t>
            </a:r>
            <a:r>
              <a:rPr lang="en-US" i="1" dirty="0" smtClean="0">
                <a:solidFill>
                  <a:srgbClr val="FF0000"/>
                </a:solidFill>
              </a:rPr>
              <a:t>Feb 2010 Episode: </a:t>
            </a:r>
            <a:r>
              <a:rPr lang="en-US" dirty="0" smtClean="0">
                <a:solidFill>
                  <a:srgbClr val="FF0000"/>
                </a:solidFill>
              </a:rPr>
              <a:t>Breaking Point</a:t>
            </a:r>
          </a:p>
          <a:p>
            <a:pPr marL="0" indent="0">
              <a:buNone/>
            </a:pPr>
            <a:r>
              <a:rPr lang="en-AU" dirty="0">
                <a:hlinkClick r:id="rId2"/>
              </a:rPr>
              <a:t>http://www.abc.net.au/4corners/special_eds/20100215/disability</a:t>
            </a:r>
            <a:r>
              <a:rPr lang="en-AU" dirty="0" smtClean="0">
                <a:hlinkClick r:id="rId2"/>
              </a:rPr>
              <a:t>/</a:t>
            </a:r>
            <a:endParaRPr lang="en-AU" dirty="0" smtClean="0"/>
          </a:p>
          <a:p>
            <a:pPr marL="0" indent="0">
              <a:buNone/>
            </a:pPr>
            <a:endParaRPr lang="en-AU" dirty="0"/>
          </a:p>
          <a:p>
            <a:endParaRPr lang="en-AU" dirty="0"/>
          </a:p>
        </p:txBody>
      </p:sp>
    </p:spTree>
    <p:extLst>
      <p:ext uri="{BB962C8B-B14F-4D97-AF65-F5344CB8AC3E}">
        <p14:creationId xmlns:p14="http://schemas.microsoft.com/office/powerpoint/2010/main" val="73958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Commonality and Difference in societies and cultures</a:t>
            </a:r>
            <a:endParaRPr lang="en-AU" b="1"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S: considering aspects of commonality and difference in societies and cultures</a:t>
            </a:r>
          </a:p>
          <a:p>
            <a:pPr>
              <a:buFont typeface="Arial" charset="0"/>
              <a:buChar char="•"/>
            </a:pPr>
            <a:r>
              <a:rPr lang="en-US" dirty="0" smtClean="0"/>
              <a:t>Commonality refers to aspects of humanity that we all share. E.g. emotion, basic needs </a:t>
            </a:r>
            <a:r>
              <a:rPr lang="en-US" dirty="0" err="1" smtClean="0"/>
              <a:t>etc</a:t>
            </a:r>
            <a:endParaRPr lang="en-US" dirty="0"/>
          </a:p>
          <a:p>
            <a:pPr>
              <a:buFont typeface="Arial" charset="0"/>
              <a:buChar char="•"/>
            </a:pPr>
            <a:r>
              <a:rPr lang="en-US" b="1" dirty="0" smtClean="0"/>
              <a:t>Social differentiation:</a:t>
            </a:r>
            <a:r>
              <a:rPr lang="en-US" dirty="0" smtClean="0"/>
              <a:t> is the process by which members of society are </a:t>
            </a:r>
            <a:r>
              <a:rPr lang="en-US" dirty="0" err="1" smtClean="0"/>
              <a:t>categorised</a:t>
            </a:r>
            <a:r>
              <a:rPr lang="en-US" dirty="0" smtClean="0"/>
              <a:t> in terms of ethnicity, sex, age, income, employment and education. In these terms both physical and cultural differences are used to construct a perceived ‘higher’ status, prestige or wealth in society.</a:t>
            </a:r>
          </a:p>
          <a:p>
            <a:pPr>
              <a:buFont typeface="Arial" charset="0"/>
              <a:buChar char="•"/>
            </a:pPr>
            <a:r>
              <a:rPr lang="en-US" b="1" dirty="0" smtClean="0"/>
              <a:t>Example: Socioeconomic status in Australia.</a:t>
            </a:r>
          </a:p>
          <a:p>
            <a:pPr>
              <a:buFont typeface="Arial" charset="0"/>
              <a:buChar char="•"/>
            </a:pPr>
            <a:endParaRPr lang="en-AU" b="1" dirty="0" smtClean="0"/>
          </a:p>
          <a:p>
            <a:endParaRPr lang="en-AU" dirty="0"/>
          </a:p>
        </p:txBody>
      </p:sp>
    </p:spTree>
    <p:extLst>
      <p:ext uri="{BB962C8B-B14F-4D97-AF65-F5344CB8AC3E}">
        <p14:creationId xmlns:p14="http://schemas.microsoft.com/office/powerpoint/2010/main" val="412899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 The Future</a:t>
            </a:r>
            <a:endParaRPr lang="en-AU" b="1"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marL="0" indent="0">
              <a:buNone/>
            </a:pPr>
            <a:r>
              <a:rPr lang="en-US" b="1" u="sng" dirty="0" smtClean="0"/>
              <a:t>Consider </a:t>
            </a:r>
            <a:r>
              <a:rPr lang="en-US" b="1" u="sng" dirty="0"/>
              <a:t>possible futures for equality and difference in the focus study society</a:t>
            </a:r>
            <a:endParaRPr lang="en-AU" b="1" u="sng" dirty="0"/>
          </a:p>
          <a:p>
            <a:pPr marL="0" indent="0">
              <a:buNone/>
            </a:pPr>
            <a:r>
              <a:rPr lang="en-US" b="1" dirty="0" smtClean="0"/>
              <a:t> </a:t>
            </a:r>
            <a:endParaRPr lang="en-AU" b="1" dirty="0" smtClean="0"/>
          </a:p>
          <a:p>
            <a:r>
              <a:rPr lang="en-US" b="1" dirty="0" smtClean="0"/>
              <a:t>evaluating continuity and change in relation to equality and difference</a:t>
            </a:r>
            <a:endParaRPr lang="en-AU" b="1" dirty="0" smtClean="0"/>
          </a:p>
          <a:p>
            <a:r>
              <a:rPr lang="en-US" b="1" dirty="0" smtClean="0"/>
              <a:t>what </a:t>
            </a:r>
            <a:r>
              <a:rPr lang="en-US" b="1" dirty="0"/>
              <a:t>are the possible futures if existing inequalities are maintained?</a:t>
            </a:r>
            <a:endParaRPr lang="en-AU" b="1" dirty="0"/>
          </a:p>
          <a:p>
            <a:r>
              <a:rPr lang="en-US" b="1" dirty="0" smtClean="0"/>
              <a:t>how </a:t>
            </a:r>
            <a:r>
              <a:rPr lang="en-US" b="1" dirty="0"/>
              <a:t>can people with widely divergent viewpoints work together cooperatively?</a:t>
            </a:r>
            <a:endParaRPr lang="en-AU" b="1" dirty="0"/>
          </a:p>
          <a:p>
            <a:r>
              <a:rPr lang="en-US" b="1" dirty="0" smtClean="0"/>
              <a:t>how </a:t>
            </a:r>
            <a:r>
              <a:rPr lang="en-US" b="1" dirty="0"/>
              <a:t>can desirable outcomes be achieved for all persons?</a:t>
            </a:r>
            <a:endParaRPr lang="en-AU" b="1" dirty="0"/>
          </a:p>
          <a:p>
            <a:r>
              <a:rPr lang="en-US" b="1" dirty="0" smtClean="0"/>
              <a:t>what </a:t>
            </a:r>
            <a:r>
              <a:rPr lang="en-US" b="1" dirty="0"/>
              <a:t>can individuals and groups do to help achieve desirable outcomes</a:t>
            </a:r>
            <a:r>
              <a:rPr lang="en-US" b="1" dirty="0" smtClean="0"/>
              <a:t>?</a:t>
            </a:r>
          </a:p>
          <a:p>
            <a:endParaRPr lang="en-US" b="1" dirty="0"/>
          </a:p>
          <a:p>
            <a:r>
              <a:rPr lang="en-US" dirty="0" smtClean="0"/>
              <a:t>Use the above syllabus points to guide further research into the future of disability in Australia.</a:t>
            </a:r>
          </a:p>
          <a:p>
            <a:r>
              <a:rPr lang="en-US" dirty="0" smtClean="0"/>
              <a:t>A good starting point could be the Insight (SBS) episode </a:t>
            </a:r>
            <a:r>
              <a:rPr lang="en-US" i="1" dirty="0" smtClean="0"/>
              <a:t>Breaking Point</a:t>
            </a:r>
          </a:p>
          <a:p>
            <a:pPr marL="0" indent="0">
              <a:buNone/>
            </a:pPr>
            <a:r>
              <a:rPr lang="en-AU" dirty="0">
                <a:hlinkClick r:id="rId2"/>
              </a:rPr>
              <a:t>http://</a:t>
            </a:r>
            <a:r>
              <a:rPr lang="en-AU" dirty="0" smtClean="0">
                <a:hlinkClick r:id="rId2"/>
              </a:rPr>
              <a:t>www.sbs.com.au/insight/episode/overview/495/Breaking-Point</a:t>
            </a:r>
            <a:endParaRPr lang="en-AU" dirty="0" smtClean="0"/>
          </a:p>
          <a:p>
            <a:pPr marL="0" indent="0">
              <a:buNone/>
            </a:pPr>
            <a:endParaRPr lang="en-AU" dirty="0"/>
          </a:p>
          <a:p>
            <a:endParaRPr lang="en-AU" dirty="0"/>
          </a:p>
        </p:txBody>
      </p:sp>
    </p:spTree>
    <p:extLst>
      <p:ext uri="{BB962C8B-B14F-4D97-AF65-F5344CB8AC3E}">
        <p14:creationId xmlns:p14="http://schemas.microsoft.com/office/powerpoint/2010/main" val="156907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AU" b="1" dirty="0" smtClean="0"/>
              <a:t>Social class and Socioeconomic status in Australia</a:t>
            </a:r>
          </a:p>
          <a:p>
            <a:pPr>
              <a:buFontTx/>
              <a:buChar char="-"/>
            </a:pPr>
            <a:r>
              <a:rPr lang="en-AU" b="1" dirty="0" smtClean="0"/>
              <a:t>Social class: </a:t>
            </a:r>
            <a:r>
              <a:rPr lang="en-AU" dirty="0" smtClean="0"/>
              <a:t>a system in which most societies are organised into hierarchical levels, based upon power, privilege and wealth. Upper, middle and lower class are the most often identified.</a:t>
            </a:r>
          </a:p>
          <a:p>
            <a:pPr>
              <a:buFontTx/>
              <a:buChar char="-"/>
            </a:pPr>
            <a:r>
              <a:rPr lang="en-AU" b="1" dirty="0" smtClean="0"/>
              <a:t>Socioeconomic status: </a:t>
            </a:r>
            <a:r>
              <a:rPr lang="en-AU" dirty="0" smtClean="0"/>
              <a:t>is a measure used to compare people or groups based on social and economic data such as income, employment and residential location.</a:t>
            </a:r>
            <a:endParaRPr lang="en-AU" dirty="0"/>
          </a:p>
        </p:txBody>
      </p:sp>
    </p:spTree>
    <p:extLst>
      <p:ext uri="{BB962C8B-B14F-4D97-AF65-F5344CB8AC3E}">
        <p14:creationId xmlns:p14="http://schemas.microsoft.com/office/powerpoint/2010/main" val="424219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Report to the Council of Australian Governments, April 2012</a:t>
            </a:r>
            <a:endParaRPr lang="en-AU" dirty="0"/>
          </a:p>
        </p:txBody>
      </p:sp>
      <p:sp>
        <p:nvSpPr>
          <p:cNvPr id="3" name="Content Placeholder 2"/>
          <p:cNvSpPr>
            <a:spLocks noGrp="1"/>
          </p:cNvSpPr>
          <p:nvPr>
            <p:ph idx="1"/>
          </p:nvPr>
        </p:nvSpPr>
        <p:spPr/>
        <p:txBody>
          <a:bodyPr/>
          <a:lstStyle/>
          <a:p>
            <a:pPr marL="0" indent="0">
              <a:buNone/>
            </a:pP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8683"/>
            <a:ext cx="8544474"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20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endParaRPr lang="en-A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 y="1666874"/>
            <a:ext cx="904978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3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Unequal Access to SVR</a:t>
            </a:r>
            <a:endParaRPr lang="en-AU" b="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S: considering unequal access to socially valued resources for health care, housing, education, employment and the justice system</a:t>
            </a:r>
            <a:endParaRPr lang="en-AU" b="1" dirty="0" smtClean="0"/>
          </a:p>
          <a:p>
            <a:pPr marL="0" indent="0">
              <a:buNone/>
            </a:pPr>
            <a:r>
              <a:rPr lang="en-AU" dirty="0" smtClean="0"/>
              <a:t>*Access to SVR are those resources considered to be the ‘essentials of life’ in Australia today. Mission Australia (2006) found these results from 61 survey participants.</a:t>
            </a:r>
          </a:p>
          <a:p>
            <a:pPr marL="0" indent="0">
              <a:buNone/>
            </a:pPr>
            <a:r>
              <a:rPr lang="en-AU" b="1" dirty="0" smtClean="0"/>
              <a:t>Highest priorities: </a:t>
            </a:r>
            <a:r>
              <a:rPr lang="en-AU" dirty="0" smtClean="0"/>
              <a:t>Access to medical treatment, ability to buy medicines, access to dental treatment, warm clothes, bedding, a substantial meal at least once a day.</a:t>
            </a:r>
          </a:p>
          <a:p>
            <a:pPr marL="0" indent="0">
              <a:buNone/>
            </a:pPr>
            <a:r>
              <a:rPr lang="en-AU" b="1" dirty="0" smtClean="0"/>
              <a:t>Lowest priorities: </a:t>
            </a:r>
            <a:r>
              <a:rPr lang="en-AU" dirty="0" smtClean="0"/>
              <a:t>heating in at least one room of a dwelling, a public telephone, beds for children, washing machine.</a:t>
            </a:r>
            <a:endParaRPr lang="en-AU" dirty="0"/>
          </a:p>
        </p:txBody>
      </p:sp>
    </p:spTree>
    <p:extLst>
      <p:ext uri="{BB962C8B-B14F-4D97-AF65-F5344CB8AC3E}">
        <p14:creationId xmlns:p14="http://schemas.microsoft.com/office/powerpoint/2010/main" val="3457343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AU" dirty="0" smtClean="0"/>
              <a:t>Unequal access goes against the Australian cultural concept of an </a:t>
            </a:r>
            <a:r>
              <a:rPr lang="en-AU" b="1" dirty="0" smtClean="0"/>
              <a:t>egalitarian society</a:t>
            </a:r>
            <a:r>
              <a:rPr lang="en-AU" dirty="0" smtClean="0"/>
              <a:t>. This means, a society in which there is a ‘fair go’ for all citizens, It generally means a society of equal opportunities.</a:t>
            </a:r>
          </a:p>
          <a:p>
            <a:r>
              <a:rPr lang="en-AU" dirty="0" smtClean="0"/>
              <a:t>Access to SVR can be denied through the process of </a:t>
            </a:r>
            <a:r>
              <a:rPr lang="en-AU" b="1" dirty="0" smtClean="0"/>
              <a:t>discrimination</a:t>
            </a:r>
            <a:r>
              <a:rPr lang="en-AU" dirty="0" smtClean="0"/>
              <a:t>. It is based upon prejudice and is any act or action carried out by a person or group against another based on prejudicial ideas. It can be direct or indirect.</a:t>
            </a:r>
            <a:endParaRPr lang="en-AU" dirty="0"/>
          </a:p>
        </p:txBody>
      </p:sp>
    </p:spTree>
    <p:extLst>
      <p:ext uri="{BB962C8B-B14F-4D97-AF65-F5344CB8AC3E}">
        <p14:creationId xmlns:p14="http://schemas.microsoft.com/office/powerpoint/2010/main" val="24750760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pth Study 2: Equality and Difference&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Australian Multiculturalism&amp;quot;&quot;/&gt;&lt;property id=&quot;20307&quot; value=&quot;259&quot;/&gt;&lt;/object&gt;&lt;object type=&quot;3&quot; unique_id=&quot;10007&quot;&gt;&lt;property id=&quot;20148&quot; value=&quot;5&quot;/&gt;&lt;property id=&quot;20300&quot; value=&quot;Slide 4 - &amp;quot;Commonality and Difference in societies and cultures&amp;quot;&quot;/&gt;&lt;property id=&quot;20307&quot; value=&quot;258&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 - &amp;quot;Report to the Council of Australian Governments, April 2012&amp;quot;&quot;/&gt;&lt;property id=&quot;20307&quot; value=&quot;262&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 - &amp;quot;Unequal Access to SVR&amp;quot;&quot;/&gt;&lt;property id=&quot;20307&quot; value=&quot;260&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 - &amp;quot;S: the meaning of equality&amp;#x0D;&amp;#x0A;&amp;#x0D;&amp;#x0A;&amp;quot;&quot;/&gt;&lt;property id=&quot;20307&quot; value=&quot;265&quot;/&gt;&lt;/object&gt;&lt;object type=&quot;3&quot; unique_id=&quot;10014&quot;&gt;&lt;property id=&quot;20148&quot; value=&quot;5&quot;/&gt;&lt;property id=&quot;20300&quot; value=&quot;Slide 11 - &amp;quot;S: the extent to which the ideal of equality is shared by all Australians&amp;quot;&quot;/&gt;&lt;property id=&quot;20307&quot; value=&quot;266&quot;/&gt;&lt;/object&gt;&lt;object type=&quot;3&quot; unique_id=&quot;10015&quot;&gt;&lt;property id=&quot;20148&quot; value=&quot;5&quot;/&gt;&lt;property id=&quot;20300&quot; value=&quot;Slide 12 - &amp;quot;S: inequality and its consequences, by examining different outcomes experienced by people including:&amp;#x0D;&amp;#x0A;People with a&quot;/&gt;&lt;property id=&quot;20307&quot; value=&quot;267&quot;/&gt;&lt;/object&gt;&lt;object type=&quot;3&quot; unique_id=&quot;10016&quot;&gt;&lt;property id=&quot;20148&quot; value=&quot;5&quot;/&gt;&lt;property id=&quot;20300&quot; value=&quot;Slide 13&quot;/&gt;&lt;property id=&quot;20307&quot; value=&quot;270&quot;/&gt;&lt;/object&gt;&lt;object type=&quot;3&quot; unique_id=&quot;10017&quot;&gt;&lt;property id=&quot;20148&quot; value=&quot;5&quot;/&gt;&lt;property id=&quot;20300&quot; value=&quot;Slide 14&quot;/&gt;&lt;property id=&quot;20307&quot; value=&quot;268&quot;/&gt;&lt;/object&gt;&lt;object type=&quot;3&quot; unique_id=&quot;10018&quot;&gt;&lt;property id=&quot;20148&quot; value=&quot;5&quot;/&gt;&lt;property id=&quot;20300&quot; value=&quot;Slide 15 - &amp;quot;Categories of Disability&amp;quot;&quot;/&gt;&lt;property id=&quot;20307&quot; value=&quot;269&quot;/&gt;&lt;/object&gt;&lt;object type=&quot;3&quot; unique_id=&quot;10019&quot;&gt;&lt;property id=&quot;20148&quot; value=&quot;5&quot;/&gt;&lt;property id=&quot;20300&quot; value=&quot;Slide 16&quot;/&gt;&lt;property id=&quot;20307&quot; value=&quot;271&quot;/&gt;&lt;/object&gt;&lt;object type=&quot;3&quot; unique_id=&quot;10020&quot;&gt;&lt;property id=&quot;20148&quot; value=&quot;5&quot;/&gt;&lt;property id=&quot;20300&quot; value=&quot;Slide 17 - &amp;quot;Differences in Age and Sex&amp;quot;&quot;/&gt;&lt;property id=&quot;20307&quot; value=&quot;272&quot;/&gt;&lt;/object&gt;&lt;object type=&quot;3&quot; unique_id=&quot;10021&quot;&gt;&lt;property id=&quot;20148&quot; value=&quot;5&quot;/&gt;&lt;property id=&quot;20300&quot; value=&quot;Slide 18 - &amp;quot;The main conditions&amp;quot;&quot;/&gt;&lt;property id=&quot;20307&quot; value=&quot;273&quot;/&gt;&lt;/object&gt;&lt;object type=&quot;3&quot; unique_id=&quot;10022&quot;&gt;&lt;property id=&quot;20148&quot; value=&quot;5&quot;/&gt;&lt;property id=&quot;20300&quot; value=&quot;Slide 19 - &amp;quot;Has the need for assistance changed since 2003?&amp;quot;&quot;/&gt;&lt;property id=&quot;20307&quot; value=&quot;274&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 - &amp;quot;Age and need for assistance&amp;quot;&quot;/&gt;&lt;property id=&quot;20307&quot; value=&quot;276&quot;/&gt;&lt;/object&gt;&lt;object type=&quot;3&quot; unique_id=&quot;10025&quot;&gt;&lt;property id=&quot;20148&quot; value=&quot;5&quot;/&gt;&lt;property id=&quot;20300&quot; value=&quot;Slide 22 - &amp;quot;Children and the need for assistance&amp;quot;&quot;/&gt;&lt;property id=&quot;20307&quot; value=&quot;277&quot;/&gt;&lt;/object&gt;&lt;object type=&quot;3&quot; unique_id=&quot;10026&quot;&gt;&lt;property id=&quot;20148&quot; value=&quot;5&quot;/&gt;&lt;property id=&quot;20300&quot; value=&quot;Slide 23&quot;/&gt;&lt;property id=&quot;20307&quot; value=&quot;278&quot;/&gt;&lt;/object&gt;&lt;object type=&quot;3&quot; unique_id=&quot;10027&quot;&gt;&lt;property id=&quot;20148&quot; value=&quot;5&quot;/&gt;&lt;property id=&quot;20300&quot; value=&quot;Slide 24 - &amp;quot;Access and outcomes in Education&amp;quot;&quot;/&gt;&lt;property id=&quot;20307&quot; value=&quot;279&quot;/&gt;&lt;/object&gt;&lt;object type=&quot;3&quot; unique_id=&quot;10028&quot;&gt;&lt;property id=&quot;20148&quot; value=&quot;5&quot;/&gt;&lt;property id=&quot;20300&quot; value=&quot;Slide 25&quot;/&gt;&lt;property id=&quot;20307&quot; value=&quot;280&quot;/&gt;&lt;/object&gt;&lt;object type=&quot;3&quot; unique_id=&quot;10029&quot;&gt;&lt;property id=&quot;20148&quot; value=&quot;5&quot;/&gt;&lt;property id=&quot;20300&quot; value=&quot;Slide 26&quot;/&gt;&lt;property id=&quot;20307&quot; value=&quot;281&quot;/&gt;&lt;/object&gt;&lt;object type=&quot;3&quot; unique_id=&quot;10030&quot;&gt;&lt;property id=&quot;20148&quot; value=&quot;5&quot;/&gt;&lt;property id=&quot;20300&quot; value=&quot;Slide 27 - &amp;quot;Labour Force access and participation&amp;quot;&quot;/&gt;&lt;property id=&quot;20307&quot; value=&quot;282&quot;/&gt;&lt;/object&gt;&lt;object type=&quot;3&quot; unique_id=&quot;10031&quot;&gt;&lt;property id=&quot;20148&quot; value=&quot;5&quot;/&gt;&lt;property id=&quot;20300&quot; value=&quot;Slide 28&quot;/&gt;&lt;property id=&quot;20307&quot; value=&quot;284&quot;/&gt;&lt;/object&gt;&lt;object type=&quot;3&quot; unique_id=&quot;10032&quot;&gt;&lt;property id=&quot;20148&quot; value=&quot;5&quot;/&gt;&lt;property id=&quot;20300&quot; value=&quot;Slide 29&quot;/&gt;&lt;property id=&quot;20307&quot; value=&quot;285&quot;/&gt;&lt;/object&gt;&lt;object type=&quot;3&quot; unique_id=&quot;10033&quot;&gt;&lt;property id=&quot;20148&quot; value=&quot;5&quot;/&gt;&lt;property id=&quot;20300&quot; value=&quot;Slide 30&quot;/&gt;&lt;property id=&quot;20307&quot; value=&quot;286&quot;/&gt;&lt;/object&gt;&lt;object type=&quot;3&quot; unique_id=&quot;10034&quot;&gt;&lt;property id=&quot;20148&quot; value=&quot;5&quot;/&gt;&lt;property id=&quot;20300&quot; value=&quot;Slide 31 - &amp;quot;Restrictions of choice (type of job/full time and part-time)&amp;quot;&quot;/&gt;&lt;property id=&quot;20307&quot; value=&quot;287&quot;/&gt;&lt;/object&gt;&lt;object type=&quot;3&quot; unique_id=&quot;10035&quot;&gt;&lt;property id=&quot;20148&quot; value=&quot;5&quot;/&gt;&lt;property id=&quot;20300&quot; value=&quot;Slide 32 - &amp;quot;S: Examine ways to reduce inequality&amp;quot;&quot;/&gt;&lt;property id=&quot;20307&quot; value=&quot;288&quot;/&gt;&lt;/object&gt;&lt;object type=&quot;3&quot; unique_id=&quot;10036&quot;&gt;&lt;property id=&quot;20148&quot; value=&quot;5&quot;/&gt;&lt;property id=&quot;20300&quot; value=&quot;Slide 33 - &amp;quot;Government Legislation&amp;quot;&quot;/&gt;&lt;property id=&quot;20307&quot; value=&quot;283&quot;/&gt;&lt;/object&gt;&lt;object type=&quot;3&quot; unique_id=&quot;10037&quot;&gt;&lt;property id=&quot;20148&quot; value=&quot;5&quot;/&gt;&lt;property id=&quot;20300&quot; value=&quot;Slide 34 - &amp;quot;Affirmative Action Policies&amp;quot;&quot;/&gt;&lt;property id=&quot;20307&quot; value=&quot;289&quot;/&gt;&lt;/object&gt;&lt;object type=&quot;3&quot; unique_id=&quot;10038&quot;&gt;&lt;property id=&quot;20148&quot; value=&quot;5&quot;/&gt;&lt;property id=&quot;20300&quot; value=&quot;Slide 35 - &amp;quot;Community Initiatives&amp;quot;&quot;/&gt;&lt;property id=&quot;20307&quot; value=&quot;290&quot;/&gt;&lt;/object&gt;&lt;object type=&quot;3&quot; unique_id=&quot;10039&quot;&gt;&lt;property id=&quot;20148&quot; value=&quot;5&quot;/&gt;&lt;property id=&quot;20300&quot; value=&quot;Slide 36 - &amp;quot;Welfare Systems&amp;quot;&quot;/&gt;&lt;property id=&quot;20307&quot; value=&quot;291&quot;/&gt;&lt;/object&gt;&lt;object type=&quot;3&quot; unique_id=&quot;10040&quot;&gt;&lt;property id=&quot;20148&quot; value=&quot;5&quot;/&gt;&lt;property id=&quot;20300&quot; value=&quot;Slide 37&quot;/&gt;&lt;property id=&quot;20307&quot; value=&quot;292&quot;/&gt;&lt;/object&gt;&lt;object type=&quot;3&quot; unique_id=&quot;10041&quot;&gt;&lt;property id=&quot;20148&quot; value=&quot;5&quot;/&gt;&lt;property id=&quot;20300&quot; value=&quot;Slide 38 - &amp;quot;What has been done so far?&amp;#x0D;&amp;#x0A;&amp;quot;&quot;/&gt;&lt;property id=&quot;20307&quot; value=&quot;293&quot;/&gt;&lt;/object&gt;&lt;object type=&quot;3&quot; unique_id=&quot;10042&quot;&gt;&lt;property id=&quot;20148&quot; value=&quot;5&quot;/&gt;&lt;property id=&quot;20300&quot; value=&quot;Slide 39&quot;/&gt;&lt;property id=&quot;20307&quot; value=&quot;294&quot;/&gt;&lt;/object&gt;&lt;object type=&quot;3&quot; unique_id=&quot;10043&quot;&gt;&lt;property id=&quot;20148&quot; value=&quot;5&quot;/&gt;&lt;property id=&quot;20300&quot; value=&quot;Slide 40 - &amp;quot;S: The Future&amp;quot;&quot;/&gt;&lt;property id=&quot;20307&quot; value=&quot;29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2552</Words>
  <Application>Microsoft Office PowerPoint</Application>
  <PresentationFormat>On-screen Show (4:3)</PresentationFormat>
  <Paragraphs>166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Depth Study 2: Equality and Difference</vt:lpstr>
      <vt:lpstr>PowerPoint Presentation</vt:lpstr>
      <vt:lpstr>Australian Multiculturalism</vt:lpstr>
      <vt:lpstr>Commonality and Difference in societies and cultures</vt:lpstr>
      <vt:lpstr>PowerPoint Presentation</vt:lpstr>
      <vt:lpstr>Report to the Council of Australian Governments, April 2012</vt:lpstr>
      <vt:lpstr>PowerPoint Presentation</vt:lpstr>
      <vt:lpstr>Unequal Access to SVR</vt:lpstr>
      <vt:lpstr>PowerPoint Presentation</vt:lpstr>
      <vt:lpstr>S: the meaning of equality  </vt:lpstr>
      <vt:lpstr>S: the extent to which the ideal of equality is shared by all Australians</vt:lpstr>
      <vt:lpstr>S: inequality and its consequences, by examining different outcomes experienced by people including: People with a Disability</vt:lpstr>
      <vt:lpstr>PowerPoint Presentation</vt:lpstr>
      <vt:lpstr>PowerPoint Presentation</vt:lpstr>
      <vt:lpstr>Categories of Disability</vt:lpstr>
      <vt:lpstr>PowerPoint Presentation</vt:lpstr>
      <vt:lpstr>Differences in Age and Sex</vt:lpstr>
      <vt:lpstr>The main conditions</vt:lpstr>
      <vt:lpstr>Has the need for assistance changed since 2003?</vt:lpstr>
      <vt:lpstr>PowerPoint Presentation</vt:lpstr>
      <vt:lpstr>Age and need for assistance</vt:lpstr>
      <vt:lpstr>Children and the need for assistance</vt:lpstr>
      <vt:lpstr>PowerPoint Presentation</vt:lpstr>
      <vt:lpstr>Access and outcomes in Education</vt:lpstr>
      <vt:lpstr>PowerPoint Presentation</vt:lpstr>
      <vt:lpstr>PowerPoint Presentation</vt:lpstr>
      <vt:lpstr>Labour Force access and participation</vt:lpstr>
      <vt:lpstr>PowerPoint Presentation</vt:lpstr>
      <vt:lpstr>PowerPoint Presentation</vt:lpstr>
      <vt:lpstr>PowerPoint Presentation</vt:lpstr>
      <vt:lpstr>Restrictions of choice (type of job/full time and part-time)</vt:lpstr>
      <vt:lpstr>S: Examine ways to reduce inequality</vt:lpstr>
      <vt:lpstr>Government Legislation</vt:lpstr>
      <vt:lpstr>Affirmative Action Policies</vt:lpstr>
      <vt:lpstr>Community Initiatives</vt:lpstr>
      <vt:lpstr>Welfare Systems</vt:lpstr>
      <vt:lpstr>PowerPoint Presentation</vt:lpstr>
      <vt:lpstr>What has been done so far? </vt:lpstr>
      <vt:lpstr>PowerPoint Presentation</vt:lpstr>
      <vt:lpstr>S: The Future</vt:lpstr>
    </vt:vector>
  </TitlesOfParts>
  <Company>Catholic Education Office Parramatta Diocese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Depth Study 2: Equality and Difference</dc:title>
  <dc:creator>Deploy</dc:creator>
  <cp:lastModifiedBy>cathy costello</cp:lastModifiedBy>
  <cp:revision>22</cp:revision>
  <dcterms:created xsi:type="dcterms:W3CDTF">2012-10-03T22:23:23Z</dcterms:created>
  <dcterms:modified xsi:type="dcterms:W3CDTF">2014-11-12T00:48:28Z</dcterms:modified>
</cp:coreProperties>
</file>